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2" r:id="rId3"/>
    <p:sldId id="277" r:id="rId4"/>
    <p:sldId id="278" r:id="rId5"/>
    <p:sldId id="263" r:id="rId6"/>
    <p:sldId id="273" r:id="rId7"/>
    <p:sldId id="274" r:id="rId8"/>
    <p:sldId id="275" r:id="rId9"/>
    <p:sldId id="276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4" autoAdjust="0"/>
    <p:restoredTop sz="94660"/>
  </p:normalViewPr>
  <p:slideViewPr>
    <p:cSldViewPr snapToGrid="0">
      <p:cViewPr>
        <p:scale>
          <a:sx n="78" d="100"/>
          <a:sy n="78" d="100"/>
        </p:scale>
        <p:origin x="168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4D1A3-A3C6-497A-99A1-36DB706526A0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424F2-893D-42AE-9201-8B0DA48513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072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dispositiva sirve como Pantalla inicial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896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/>
              <a:t>Esta dispositiva sirve como caratula principal de la presentación. Podrán cambiar la fotografía por una de su preferencia, ya sea vertical u horizontal.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3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12,5% abastecido por </a:t>
            </a:r>
            <a:r>
              <a:rPr lang="es-MX" dirty="0" err="1" smtClean="0"/>
              <a:t>APRs</a:t>
            </a:r>
            <a:r>
              <a:rPr lang="es-MX" dirty="0" smtClean="0"/>
              <a:t>,  cerca del 10% son</a:t>
            </a:r>
            <a:r>
              <a:rPr lang="es-MX" baseline="0" dirty="0" smtClean="0"/>
              <a:t> cooperativas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45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12,5% abastecido por </a:t>
            </a:r>
            <a:r>
              <a:rPr lang="es-MX" dirty="0" err="1" smtClean="0"/>
              <a:t>APRs</a:t>
            </a:r>
            <a:r>
              <a:rPr lang="es-MX" dirty="0" smtClean="0"/>
              <a:t>,  11,6 % de los habitantes rurales afectados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229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2.965</a:t>
            </a:r>
            <a:r>
              <a:rPr lang="es-BO" baseline="0" dirty="0" smtClean="0"/>
              <a:t> has., 94 Km de redes, inicio 35 km. Clientes 1.500 hoy 2.700 , inversiones de 427 </a:t>
            </a:r>
            <a:r>
              <a:rPr lang="es-BO" baseline="0" dirty="0" err="1" smtClean="0"/>
              <a:t>mill</a:t>
            </a:r>
            <a:r>
              <a:rPr lang="es-BO" baseline="0" dirty="0" smtClean="0"/>
              <a:t>./Anual,  Remanentes Anuales 132 mil USD</a:t>
            </a:r>
          </a:p>
          <a:p>
            <a:r>
              <a:rPr lang="es-BO" baseline="0" dirty="0" smtClean="0"/>
              <a:t>Valor dólar 970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21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550 familias 2500 habitantes, 670 has. 2,2 </a:t>
            </a:r>
            <a:r>
              <a:rPr lang="es-BO" dirty="0" err="1" smtClean="0"/>
              <a:t>mill</a:t>
            </a:r>
            <a:r>
              <a:rPr lang="es-BO" dirty="0" smtClean="0"/>
              <a:t> </a:t>
            </a:r>
            <a:r>
              <a:rPr lang="es-BO" dirty="0" err="1" smtClean="0"/>
              <a:t>Dolares</a:t>
            </a:r>
            <a:r>
              <a:rPr lang="es-BO" dirty="0" smtClean="0"/>
              <a:t>, </a:t>
            </a:r>
            <a:r>
              <a:rPr lang="es-BO" dirty="0" err="1" smtClean="0"/>
              <a:t>Muni</a:t>
            </a:r>
            <a:r>
              <a:rPr lang="es-BO" dirty="0" smtClean="0"/>
              <a:t> 14%., Valor Dólar 980 Pesos, Valor Comercial Arranque 7.200</a:t>
            </a:r>
            <a:r>
              <a:rPr lang="es-BO" baseline="0" dirty="0" smtClean="0"/>
              <a:t> USD a 21.400 USD</a:t>
            </a:r>
          </a:p>
          <a:p>
            <a:r>
              <a:rPr lang="es-BO" baseline="0" dirty="0" smtClean="0"/>
              <a:t>Inicio Proceso Oct. 2014, Inicio Obras Dic. 2020</a:t>
            </a:r>
            <a:r>
              <a:rPr lang="es-MX" baseline="0" dirty="0" smtClean="0"/>
              <a:t>.  Cuanto gastan mensual sin agua los vecinos cerca de 100 USD</a:t>
            </a:r>
            <a:endParaRPr lang="es-BO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26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BO" dirty="0" smtClean="0"/>
              <a:t>550 familias 2500 habitantes, 670 has. 2,2 </a:t>
            </a:r>
            <a:r>
              <a:rPr lang="es-BO" dirty="0" err="1" smtClean="0"/>
              <a:t>mill</a:t>
            </a:r>
            <a:r>
              <a:rPr lang="es-BO" dirty="0" smtClean="0"/>
              <a:t> </a:t>
            </a:r>
            <a:r>
              <a:rPr lang="es-BO" dirty="0" err="1" smtClean="0"/>
              <a:t>Dolares</a:t>
            </a:r>
            <a:r>
              <a:rPr lang="es-BO" dirty="0" smtClean="0"/>
              <a:t>, </a:t>
            </a:r>
            <a:r>
              <a:rPr lang="es-ES_tradnl" altLang="es-ES" sz="1200" dirty="0" smtClean="0">
                <a:solidFill>
                  <a:srgbClr val="165C78"/>
                </a:solidFill>
              </a:rPr>
              <a:t>La Cooperativa cuenta con un Modelo de Gestión Sustentable orientado a satisfacer las necesidades de sus Socios 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046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4 trabajadores</a:t>
            </a:r>
            <a:r>
              <a:rPr lang="es-BO" baseline="0" dirty="0" smtClean="0"/>
              <a:t> 1 Jefe de Obra, 1 Supervisor y 1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680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>5 para firmar convenio,  6 años inicio de Obras, después de 1 año y 10</a:t>
            </a:r>
            <a:r>
              <a:rPr lang="es-BO" baseline="0" dirty="0" smtClean="0"/>
              <a:t> meses se abre la primera llave.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24F2-893D-42AE-9201-8B0DA4851376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029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6F7893-CD9E-1FD9-2E1E-28047CEA2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68E692A-0EA2-C93F-F95C-52DF78431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A193EE3-7A86-5A30-9A84-1E7B6EF8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938D207-CE2A-2D7D-FA12-4A8DCB22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CD8F885-C802-8BCA-27DC-1E02A1CE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066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EFF284-077A-6A91-ECE4-C4EAD964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4DF0290-C6CB-47B4-A4C6-396EF2FD6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B48EDD-4464-4B4F-C92E-0C5280E3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E94B75-5E7B-C80C-F32A-B93AC955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D142509-9F51-C066-7096-1AE05316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68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0AA7392-ECAF-829A-28A7-B917D9B0B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D55E2F2-2D74-168B-7E8B-FC2A2F2DF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ADF4A6E-2A46-A1FD-B4AE-7EFAD40D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116BDB6-0625-193A-E834-9BE6CB94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864F3FD-7F3D-7F17-46CA-F27C46805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308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0B4A77-64EA-959B-CE7E-C49BC7E8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243C51F-6DAA-CAB7-9F22-124E62512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A68C37-2D66-8381-1894-E33C5CFC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66AA66-7AF8-750A-BB14-8987F1AA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85A99AF-F0E9-EF36-8476-72A2C279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76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42D21A-5A44-587B-9DF8-572AB5B7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24F17BE-1E33-53FA-273B-E1F65CC0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AC15822-39F0-4380-4062-45E3DC2E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52D2B70-77A4-7003-640C-C2F42347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D94BBFF-7EB4-008D-1939-14048089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3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DC0F62-58A8-67CF-0E63-DC18C02B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A13632E-D9D5-BC68-D518-36915123B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098FE89-3A8B-3B98-EAFE-7238A173B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C959192-103A-9AB9-83A6-A492802A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43FAF07-AF7E-D76F-710C-E16D49C0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64B7B7E-E60E-D9D6-F665-B1134B0C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553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55C3DF-C584-4964-A5C6-AA2AEC6C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444B72C-2351-9B8D-3745-5023A71A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73B3E67-10AA-BCEC-AD39-060B22771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C609BE1-4494-D066-223B-18D6B6B96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AE4DD98-A6F4-EA88-7402-71F479A5F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EDDCA00-85BF-10B9-7F2F-B61BA83E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BA73792-A8AB-F7C6-FAE0-E7E2319F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A32D668-A39A-8D01-DAC4-36E00E4B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16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28B33F-0DA2-0FED-B4A3-BC6B0783A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DDAE0991-250E-B871-F012-CE35CC43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7E03777-44E9-D581-7A7F-F71A2206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2FEEFAD-87EB-54DE-3A07-8C0FD4A6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20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987B342-2711-11BF-0A01-4AE231F7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FC0C3C2-044E-0165-4BB0-29FDA21C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8D907F1-98D0-191B-AAED-FCD5B8C4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604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46A77B4-CDD0-24CF-02FE-4B30C040D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27534D-F291-6D20-E922-595011207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5BCF604-9582-3355-0B5A-BE916D497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93D827F-0980-AF3A-2927-EFCAD491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AEF9B06-BBFB-9333-3499-69D6E56E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C647D5D-BC90-B246-F80E-86E4432C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445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845159-28E0-0D2D-8733-569A3DBC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F4B0369-39D8-9324-3A53-69A3D9C3A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1B4423A-6E30-1F21-3A55-70F077357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C47A116-A7C8-AFA1-374C-986AAC79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4082-065E-4354-8A63-6EDF70C80D81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BF073CA-96AE-0FE1-7224-AEB91084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5237D47-EA26-B813-56F1-334CD3F2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406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F7F1F7F-0E1D-FCE6-6524-7C6926A0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2387D9C-D602-6A0E-3980-0D652003B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3B7F585-7E38-83E1-D05C-5ABCA05D1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84082-065E-4354-8A63-6EDF70C80D81}" type="datetimeFigureOut">
              <a:rPr lang="es-MX" smtClean="0"/>
              <a:t>06/12/2022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09C68B9-CC15-B4A9-39CE-36EF57263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94228FD-1124-2D5B-883F-A3AD2566F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25F1B-DF0B-47CC-A62B-1A189E9979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31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22B6B17-2ED0-A23C-C6E4-81A5EEE01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1238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3F4A59A-4570-783E-72E3-DD3E78138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1535" y="5731718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F8B30B09-6351-CE9D-94A0-F6D47BCDA340}"/>
              </a:ext>
            </a:extLst>
          </p:cNvPr>
          <p:cNvSpPr/>
          <p:nvPr/>
        </p:nvSpPr>
        <p:spPr>
          <a:xfrm>
            <a:off x="5565913" y="2324370"/>
            <a:ext cx="6626087" cy="2108223"/>
          </a:xfrm>
          <a:prstGeom prst="rect">
            <a:avLst/>
          </a:prstGeom>
          <a:solidFill>
            <a:srgbClr val="16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F23B026-5DDB-DC18-EA37-4CBBFDB43A9F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61" y="5341566"/>
            <a:ext cx="2782603" cy="126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4CA2535A-C39C-E863-AEF2-B9CA05B33282}"/>
              </a:ext>
            </a:extLst>
          </p:cNvPr>
          <p:cNvSpPr/>
          <p:nvPr/>
        </p:nvSpPr>
        <p:spPr>
          <a:xfrm>
            <a:off x="5016318" y="2447457"/>
            <a:ext cx="847852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1500" b="0" cap="none" spc="0" dirty="0">
                <a:ln w="0"/>
                <a:solidFill>
                  <a:srgbClr val="1A6D8E"/>
                </a:solidFill>
                <a:effectLst>
                  <a:reflection blurRad="6350" stA="53000" endA="300" endPos="35500" dir="5400000" sy="-90000" algn="bl" rotWithShape="0"/>
                </a:effectLst>
              </a:rPr>
              <a:t>GRACIAS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94A2A794-0386-5806-32FF-F190522604E3}"/>
              </a:ext>
            </a:extLst>
          </p:cNvPr>
          <p:cNvSpPr txBox="1"/>
          <p:nvPr/>
        </p:nvSpPr>
        <p:spPr>
          <a:xfrm>
            <a:off x="8624675" y="3263053"/>
            <a:ext cx="35557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6600" spc="-150" dirty="0">
                <a:solidFill>
                  <a:schemeClr val="bg1"/>
                </a:solidFill>
              </a:rPr>
              <a:t>GRACIAS!</a:t>
            </a:r>
            <a:endParaRPr lang="es-MX" sz="6600" b="1" spc="-15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BF86194-11A7-57ED-EA9A-CA654832C58E}"/>
              </a:ext>
            </a:extLst>
          </p:cNvPr>
          <p:cNvPicPr>
            <a:picLocks noChangeAspect="1"/>
          </p:cNvPicPr>
          <p:nvPr/>
        </p:nvPicPr>
        <p:blipFill rotWithShape="1">
          <a:blip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"/>
          <a:stretch/>
        </p:blipFill>
        <p:spPr>
          <a:xfrm>
            <a:off x="-11535" y="2324370"/>
            <a:ext cx="6726968" cy="21389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6539" y="3871656"/>
            <a:ext cx="3987045" cy="298634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3444290" cy="28250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972407" y="3883285"/>
            <a:ext cx="4096555" cy="29774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399921" y="-16419"/>
            <a:ext cx="4151363" cy="23284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142204" y="-4581"/>
            <a:ext cx="3096669" cy="23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CF584A9-9CBE-A534-87F9-1AC93FC278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2058" r="43" b="2034"/>
          <a:stretch/>
        </p:blipFill>
        <p:spPr>
          <a:xfrm rot="10800000">
            <a:off x="5" y="1337458"/>
            <a:ext cx="12191995" cy="251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2821" y="5249180"/>
            <a:ext cx="12954164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80173"/>
            <a:ext cx="12188014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01BB430F-4926-2E5C-2E6E-A1DA3B1FB14B}"/>
              </a:ext>
            </a:extLst>
          </p:cNvPr>
          <p:cNvSpPr txBox="1"/>
          <p:nvPr/>
        </p:nvSpPr>
        <p:spPr>
          <a:xfrm>
            <a:off x="3803579" y="1190592"/>
            <a:ext cx="78030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zh-CN" sz="4800" b="1" dirty="0" smtClean="0">
                <a:solidFill>
                  <a:srgbClr val="C86750"/>
                </a:solidFill>
              </a:rPr>
              <a:t>Ejemplo Práctico de Gobernanza y Acceso al Agua Potable Sostenible</a:t>
            </a:r>
          </a:p>
          <a:p>
            <a:endParaRPr lang="es-ES_tradnl" altLang="zh-CN" sz="4800" b="1" dirty="0" smtClean="0">
              <a:solidFill>
                <a:srgbClr val="C86750"/>
              </a:solidFill>
            </a:endParaRPr>
          </a:p>
          <a:p>
            <a:r>
              <a:rPr lang="es-ES_tradnl" altLang="es-ES" sz="24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  (</a:t>
            </a:r>
            <a:r>
              <a:rPr lang="es-ES_tradnl" altLang="es-ES" sz="24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Proy</a:t>
            </a:r>
            <a:r>
              <a:rPr lang="es-ES_tradnl" altLang="es-ES" sz="24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A.P. Las </a:t>
            </a:r>
            <a:r>
              <a:rPr lang="es-ES_tradnl" altLang="es-ES" sz="2400" b="1" dirty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Colonias de </a:t>
            </a:r>
            <a:r>
              <a:rPr lang="es-ES_tradnl" altLang="es-ES" sz="2400" b="1" dirty="0" err="1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Paine</a:t>
            </a:r>
            <a:r>
              <a:rPr lang="es-ES_tradnl" altLang="es-ES" sz="2400" b="1" dirty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Región </a:t>
            </a:r>
            <a:endParaRPr lang="es-ES_tradnl" altLang="es-ES" sz="2400" b="1" dirty="0" smtClean="0">
              <a:solidFill>
                <a:srgbClr val="FFC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s-ES_tradnl" altLang="es-ES" sz="24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	Metropolitana</a:t>
            </a:r>
            <a:r>
              <a:rPr lang="es-ES_tradnl" altLang="es-ES" sz="2400" b="1" dirty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s-ES_tradnl" altLang="es-ES" sz="24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Chile</a:t>
            </a:r>
            <a:r>
              <a:rPr lang="es-ES_tradnl" altLang="es-ES" sz="2400" b="1" dirty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r>
              <a:rPr lang="es-ES_tradnl" altLang="es-ES" sz="2400" b="1" dirty="0">
                <a:solidFill>
                  <a:srgbClr val="90C2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s-ES_tradnl" altLang="es-ES" sz="2400" b="1" dirty="0">
                <a:solidFill>
                  <a:srgbClr val="90C2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s-ES_tradnl" sz="2400" b="1" dirty="0">
              <a:solidFill>
                <a:srgbClr val="C86750"/>
              </a:solidFill>
            </a:endParaRPr>
          </a:p>
          <a:p>
            <a:endParaRPr lang="es-MX" sz="4800" b="1" dirty="0">
              <a:solidFill>
                <a:srgbClr val="C8675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80" y="5366381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upo 1"/>
          <p:cNvGrpSpPr/>
          <p:nvPr/>
        </p:nvGrpSpPr>
        <p:grpSpPr>
          <a:xfrm>
            <a:off x="9477603" y="4534693"/>
            <a:ext cx="2614154" cy="1009199"/>
            <a:chOff x="9477603" y="4366245"/>
            <a:chExt cx="2614154" cy="1009199"/>
          </a:xfrm>
        </p:grpSpPr>
        <p:pic>
          <p:nvPicPr>
            <p:cNvPr id="12" name="Picture 2" descr="LOGO FINAL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603" y="4498944"/>
              <a:ext cx="793750" cy="61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0344422" y="4366245"/>
              <a:ext cx="1747335" cy="1009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0" rIns="36576" bIns="0"/>
            <a:lstStyle>
              <a:lvl1pPr eaLnBrk="0" hangingPunct="0">
                <a:spcBef>
                  <a:spcPct val="20000"/>
                </a:spcBef>
                <a:buClr>
                  <a:srgbClr val="E7BC2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E7BC2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D092A7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92A7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92A7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92A7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92A7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s-ES" sz="2400" b="1" dirty="0">
                  <a:solidFill>
                    <a:schemeClr val="tx2"/>
                  </a:solidFill>
                  <a:latin typeface="EngraversGothic BT" pitchFamily="34" charset="0"/>
                </a:rPr>
                <a:t>FESAN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s-ES" sz="1100" dirty="0">
                  <a:solidFill>
                    <a:schemeClr val="tx2"/>
                  </a:solidFill>
                  <a:latin typeface="EngraversGothic BT" pitchFamily="34" charset="0"/>
                </a:rPr>
                <a:t>Federación Nacional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s-ES" sz="1100" dirty="0">
                  <a:solidFill>
                    <a:schemeClr val="tx2"/>
                  </a:solidFill>
                  <a:latin typeface="EngraversGothic BT" pitchFamily="34" charset="0"/>
                </a:rPr>
                <a:t>de Cooperativas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s-ES" sz="1100" dirty="0">
                  <a:solidFill>
                    <a:schemeClr val="tx2"/>
                  </a:solidFill>
                  <a:latin typeface="EngraversGothic BT" pitchFamily="34" charset="0"/>
                </a:rPr>
                <a:t>de Servicios Sanitarios.</a:t>
              </a:r>
              <a:endParaRPr lang="es-CL" altLang="es-ES" sz="11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368" y="1574694"/>
            <a:ext cx="2091689" cy="2295573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44478078-3F85-1835-2337-8E38EEA1E92D}"/>
              </a:ext>
            </a:extLst>
          </p:cNvPr>
          <p:cNvSpPr/>
          <p:nvPr/>
        </p:nvSpPr>
        <p:spPr>
          <a:xfrm>
            <a:off x="11062" y="3873292"/>
            <a:ext cx="4787407" cy="2604020"/>
          </a:xfrm>
          <a:prstGeom prst="rect">
            <a:avLst/>
          </a:prstGeom>
          <a:solidFill>
            <a:srgbClr val="165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A7E0ADB4-A133-83A3-A181-3E01E84783B1}"/>
              </a:ext>
            </a:extLst>
          </p:cNvPr>
          <p:cNvSpPr txBox="1"/>
          <p:nvPr/>
        </p:nvSpPr>
        <p:spPr>
          <a:xfrm>
            <a:off x="15816" y="4037883"/>
            <a:ext cx="4782653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s-ES" sz="2400" b="1" dirty="0" smtClean="0">
                <a:solidFill>
                  <a:schemeClr val="bg1"/>
                </a:solidFill>
              </a:rPr>
              <a:t>Igor Ruz O.</a:t>
            </a:r>
          </a:p>
          <a:p>
            <a:pPr>
              <a:spcBef>
                <a:spcPts val="200"/>
              </a:spcBef>
            </a:pPr>
            <a:r>
              <a:rPr lang="es-ES" sz="2400" b="1" dirty="0" smtClean="0">
                <a:solidFill>
                  <a:schemeClr val="bg1"/>
                </a:solidFill>
              </a:rPr>
              <a:t>Director </a:t>
            </a:r>
            <a:r>
              <a:rPr lang="es-ES" sz="2400" b="1" dirty="0">
                <a:solidFill>
                  <a:schemeClr val="bg1"/>
                </a:solidFill>
              </a:rPr>
              <a:t>T</a:t>
            </a:r>
            <a:r>
              <a:rPr lang="es-ES" sz="2400" b="1" dirty="0" smtClean="0">
                <a:solidFill>
                  <a:schemeClr val="bg1"/>
                </a:solidFill>
              </a:rPr>
              <a:t>écnico </a:t>
            </a:r>
            <a:r>
              <a:rPr lang="es-ES" sz="2400" b="1" dirty="0">
                <a:solidFill>
                  <a:schemeClr val="bg1"/>
                </a:solidFill>
              </a:rPr>
              <a:t>de </a:t>
            </a:r>
            <a:r>
              <a:rPr lang="es-ES" sz="2400" b="1" dirty="0" smtClean="0">
                <a:solidFill>
                  <a:schemeClr val="bg1"/>
                </a:solidFill>
              </a:rPr>
              <a:t>FESAN, Chile</a:t>
            </a:r>
            <a:endParaRPr lang="es-ES" sz="2400" b="1" dirty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</a:pPr>
            <a:r>
              <a:rPr lang="es-ES" sz="2400" dirty="0">
                <a:solidFill>
                  <a:schemeClr val="bg1"/>
                </a:solidFill>
              </a:rPr>
              <a:t>Experto en </a:t>
            </a:r>
            <a:r>
              <a:rPr lang="es-ES" sz="2400" dirty="0" smtClean="0">
                <a:solidFill>
                  <a:schemeClr val="bg1"/>
                </a:solidFill>
              </a:rPr>
              <a:t>Sistemas de Saneamiento Rural en chile y Latinoamérica. </a:t>
            </a:r>
            <a:r>
              <a:rPr lang="es-ES" sz="2400" dirty="0">
                <a:solidFill>
                  <a:schemeClr val="bg1"/>
                </a:solidFill>
              </a:rPr>
              <a:t>Proyectos WOPLAC, BID, UN HABITAT en Chile, Colombia, Guatemala, Costa Rica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D17F413C-D8C6-1829-F4B4-F034D5FCCCD9}"/>
              </a:ext>
            </a:extLst>
          </p:cNvPr>
          <p:cNvGrpSpPr/>
          <p:nvPr/>
        </p:nvGrpSpPr>
        <p:grpSpPr>
          <a:xfrm>
            <a:off x="1971756" y="2980709"/>
            <a:ext cx="1323845" cy="1237515"/>
            <a:chOff x="2310895" y="2191485"/>
            <a:chExt cx="1448711" cy="1448711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xmlns="" id="{FA511B89-2143-6EEF-1478-F816AA56547E}"/>
                </a:ext>
              </a:extLst>
            </p:cNvPr>
            <p:cNvSpPr/>
            <p:nvPr/>
          </p:nvSpPr>
          <p:spPr>
            <a:xfrm>
              <a:off x="2544080" y="2699155"/>
              <a:ext cx="995410" cy="440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Imagen 24" descr="Un dibujo de un árbol&#10;&#10;Descripción generada automáticamente con confianza media">
              <a:extLst>
                <a:ext uri="{FF2B5EF4-FFF2-40B4-BE49-F238E27FC236}">
                  <a16:creationId xmlns:a16="http://schemas.microsoft.com/office/drawing/2014/main" xmlns="" id="{80FBA212-F264-D651-C5B4-7F7C1F782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0895" y="2191485"/>
              <a:ext cx="1448711" cy="1448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48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5" y="5494"/>
            <a:ext cx="4191000" cy="51625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632" y="5309356"/>
            <a:ext cx="12921791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028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8" y="3980173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01BB430F-4926-2E5C-2E6E-A1DA3B1FB14B}"/>
              </a:ext>
            </a:extLst>
          </p:cNvPr>
          <p:cNvSpPr txBox="1"/>
          <p:nvPr/>
        </p:nvSpPr>
        <p:spPr>
          <a:xfrm>
            <a:off x="3308701" y="576968"/>
            <a:ext cx="88552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zh-CN" sz="4000" b="1" dirty="0" smtClean="0">
                <a:solidFill>
                  <a:srgbClr val="C86750"/>
                </a:solidFill>
              </a:rPr>
              <a:t>Agua Potable y Saneamiento Rural, Chile</a:t>
            </a:r>
          </a:p>
          <a:p>
            <a:endParaRPr lang="es-ES_tradnl" altLang="zh-CN" sz="2400" b="1" dirty="0" smtClean="0">
              <a:solidFill>
                <a:srgbClr val="C86750"/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Población Actual en Chile:  			</a:t>
            </a:r>
            <a:r>
              <a:rPr lang="es-ES_tradnl" altLang="es-ES" sz="2400" b="1" dirty="0" smtClean="0">
                <a:solidFill>
                  <a:srgbClr val="165C78"/>
                </a:solidFill>
              </a:rPr>
              <a:t>19,2 millones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>
                <a:solidFill>
                  <a:srgbClr val="165C78"/>
                </a:solidFill>
              </a:rPr>
              <a:t>Población abastecida por Sistemas Rurales:	</a:t>
            </a:r>
            <a:r>
              <a:rPr lang="es-ES_tradnl" altLang="es-ES" sz="2400" b="1" dirty="0">
                <a:solidFill>
                  <a:srgbClr val="165C78"/>
                </a:solidFill>
              </a:rPr>
              <a:t>2,4 millones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Número de Operadores Comités y Cooperativas:	</a:t>
            </a:r>
            <a:r>
              <a:rPr lang="es-ES_tradnl" altLang="es-ES" sz="2400" b="1" dirty="0" smtClean="0">
                <a:solidFill>
                  <a:srgbClr val="165C78"/>
                </a:solidFill>
              </a:rPr>
              <a:t>1.939</a:t>
            </a:r>
            <a:endParaRPr lang="es-ES_tradnl" altLang="es-ES" sz="2400" b="1" dirty="0">
              <a:solidFill>
                <a:srgbClr val="165C78"/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Distribución de Operadores por Región:</a:t>
            </a:r>
            <a:endParaRPr lang="es-MX" altLang="es-ES" sz="4800" b="1" dirty="0">
              <a:solidFill>
                <a:srgbClr val="C8675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5389" y="3886201"/>
            <a:ext cx="9360573" cy="29540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" y="5633015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60979" y="3319964"/>
            <a:ext cx="2911642" cy="362460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80739" y="19718"/>
            <a:ext cx="32766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CHILE</a:t>
            </a:r>
            <a:r>
              <a:rPr lang="es-CL" alt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 CONTEXTO</a:t>
            </a:r>
            <a:endParaRPr lang="es-ES" altLang="es-ES" sz="24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8632" y="5309356"/>
            <a:ext cx="12921791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028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8" y="3980173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893" y="5633015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80739" y="19718"/>
            <a:ext cx="32766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CHILE</a:t>
            </a:r>
            <a:r>
              <a:rPr lang="es-CL" alt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 CONTEXTO</a:t>
            </a:r>
            <a:endParaRPr lang="es-ES" altLang="es-ES" sz="24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89" y="549755"/>
            <a:ext cx="3532649" cy="589597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01BB430F-4926-2E5C-2E6E-A1DA3B1FB14B}"/>
              </a:ext>
            </a:extLst>
          </p:cNvPr>
          <p:cNvSpPr txBox="1"/>
          <p:nvPr/>
        </p:nvSpPr>
        <p:spPr>
          <a:xfrm>
            <a:off x="3224464" y="576968"/>
            <a:ext cx="89394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zh-CN" sz="4000" b="1" dirty="0" smtClean="0">
                <a:solidFill>
                  <a:srgbClr val="C86750"/>
                </a:solidFill>
              </a:rPr>
              <a:t>Agua Potable y Saneamiento Rural, Chile</a:t>
            </a:r>
          </a:p>
          <a:p>
            <a:endParaRPr lang="es-ES_tradnl" altLang="zh-CN" sz="2400" b="1" dirty="0" smtClean="0">
              <a:solidFill>
                <a:srgbClr val="C86750"/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err="1" smtClean="0">
                <a:solidFill>
                  <a:srgbClr val="165C78"/>
                </a:solidFill>
              </a:rPr>
              <a:t>Megasequía</a:t>
            </a:r>
            <a:r>
              <a:rPr lang="es-ES_tradnl" altLang="es-ES" sz="2400" dirty="0" smtClean="0">
                <a:solidFill>
                  <a:srgbClr val="165C78"/>
                </a:solidFill>
              </a:rPr>
              <a:t> en Chile: Mayor crisis de agua de los últimos 50 años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Los derechos de agua son de propiedad privada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Cerca de 270.000 habitantes afectados y con camiones aljibe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Nueva ley de SSR: Principales desafíos y problemas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b="1" dirty="0" smtClean="0">
                <a:solidFill>
                  <a:srgbClr val="165C78"/>
                </a:solidFill>
              </a:rPr>
              <a:t>Con ley o sin ley…..</a:t>
            </a:r>
            <a:endParaRPr lang="es-MX" altLang="es-ES" sz="4800" b="1" dirty="0">
              <a:solidFill>
                <a:srgbClr val="C8675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9477603" y="4534693"/>
            <a:ext cx="2614154" cy="1009199"/>
            <a:chOff x="9477603" y="4366245"/>
            <a:chExt cx="2614154" cy="1009199"/>
          </a:xfrm>
        </p:grpSpPr>
        <p:pic>
          <p:nvPicPr>
            <p:cNvPr id="13" name="Picture 2" descr="LOGO FINAL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603" y="4498944"/>
              <a:ext cx="793750" cy="617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10344422" y="4366245"/>
              <a:ext cx="1747335" cy="1009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0" rIns="36576" bIns="0"/>
            <a:lstStyle>
              <a:lvl1pPr eaLnBrk="0" hangingPunct="0">
                <a:spcBef>
                  <a:spcPct val="20000"/>
                </a:spcBef>
                <a:buClr>
                  <a:srgbClr val="E7BC2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E7BC2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D092A7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92A7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92A7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92A7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D092A7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s-ES" sz="2400" b="1" dirty="0">
                  <a:solidFill>
                    <a:schemeClr val="tx2"/>
                  </a:solidFill>
                  <a:latin typeface="EngraversGothic BT" pitchFamily="34" charset="0"/>
                </a:rPr>
                <a:t>FESAN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s-ES" sz="1100" dirty="0">
                  <a:solidFill>
                    <a:schemeClr val="tx2"/>
                  </a:solidFill>
                  <a:latin typeface="EngraversGothic BT" pitchFamily="34" charset="0"/>
                </a:rPr>
                <a:t>Federación Nacional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s-ES" sz="1100" dirty="0">
                  <a:solidFill>
                    <a:schemeClr val="tx2"/>
                  </a:solidFill>
                  <a:latin typeface="EngraversGothic BT" pitchFamily="34" charset="0"/>
                </a:rPr>
                <a:t>de Cooperativas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es-ES" sz="1100" dirty="0">
                  <a:solidFill>
                    <a:schemeClr val="tx2"/>
                  </a:solidFill>
                  <a:latin typeface="EngraversGothic BT" pitchFamily="34" charset="0"/>
                </a:rPr>
                <a:t>de Servicios Sanitarios.</a:t>
              </a:r>
              <a:endParaRPr lang="es-CL" altLang="es-ES" sz="11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9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1785" y="957019"/>
            <a:ext cx="2800350" cy="154430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792" y="5249180"/>
            <a:ext cx="12990135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092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52" y="3980173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01BB430F-4926-2E5C-2E6E-A1DA3B1FB14B}"/>
              </a:ext>
            </a:extLst>
          </p:cNvPr>
          <p:cNvSpPr txBox="1"/>
          <p:nvPr/>
        </p:nvSpPr>
        <p:spPr>
          <a:xfrm>
            <a:off x="4320947" y="516810"/>
            <a:ext cx="78030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zh-CN" sz="4000" b="1" dirty="0" smtClean="0">
                <a:solidFill>
                  <a:srgbClr val="C86750"/>
                </a:solidFill>
              </a:rPr>
              <a:t>Cooperativa Hospital Champa</a:t>
            </a:r>
          </a:p>
          <a:p>
            <a:endParaRPr lang="es-ES_tradnl" altLang="zh-CN" sz="2400" b="1" dirty="0" smtClean="0">
              <a:solidFill>
                <a:srgbClr val="C86750"/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>
                <a:solidFill>
                  <a:srgbClr val="165C78"/>
                </a:solidFill>
              </a:rPr>
              <a:t>Cooperativa sin fines de Lucro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>
                <a:solidFill>
                  <a:srgbClr val="165C78"/>
                </a:solidFill>
              </a:rPr>
              <a:t>Abastece a 12.150 Hab. con 2.700 Arranques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Nuevos Socios, 5% crecimiento anual desde </a:t>
            </a:r>
            <a:r>
              <a:rPr lang="es-ES_tradnl" altLang="es-ES" sz="2400" dirty="0">
                <a:solidFill>
                  <a:srgbClr val="165C78"/>
                </a:solidFill>
              </a:rPr>
              <a:t>2010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Crecimiento Autofinanciado con Alianzas Estratégicas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Genera </a:t>
            </a:r>
            <a:r>
              <a:rPr lang="es-ES_tradnl" altLang="es-ES" sz="2400" dirty="0">
                <a:solidFill>
                  <a:srgbClr val="165C78"/>
                </a:solidFill>
              </a:rPr>
              <a:t>Remanentes que se reinvierten en infraestructura </a:t>
            </a:r>
            <a:r>
              <a:rPr lang="es-ES_tradnl" altLang="es-ES" sz="2400" dirty="0" smtClean="0">
                <a:solidFill>
                  <a:srgbClr val="165C78"/>
                </a:solidFill>
              </a:rPr>
              <a:t>para abastecer a clientes en espera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Ejecuta Obras Sanitarias Autofinanciadas, personal propio</a:t>
            </a:r>
            <a:endParaRPr lang="es-ES_tradnl" altLang="es-ES" sz="2400" dirty="0">
              <a:solidFill>
                <a:srgbClr val="165C78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s-MX" altLang="es-ES" sz="4800" b="1" dirty="0">
              <a:solidFill>
                <a:srgbClr val="C8675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80" y="5366381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0" y="564472"/>
            <a:ext cx="4019550" cy="529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792" y="5249180"/>
            <a:ext cx="12990135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9996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4" y="3980173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46" y="5634331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78960"/>
            <a:ext cx="2093495" cy="27577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2" y="2636764"/>
            <a:ext cx="4371729" cy="3415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Flecha curvada hacia arriba 2"/>
          <p:cNvSpPr/>
          <p:nvPr/>
        </p:nvSpPr>
        <p:spPr>
          <a:xfrm rot="14491836">
            <a:off x="951231" y="1679826"/>
            <a:ext cx="3057162" cy="541421"/>
          </a:xfrm>
          <a:prstGeom prst="curvedUpArrow">
            <a:avLst>
              <a:gd name="adj1" fmla="val 33750"/>
              <a:gd name="adj2" fmla="val 63440"/>
              <a:gd name="adj3" fmla="val 29444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01BB430F-4926-2E5C-2E6E-A1DA3B1FB14B}"/>
              </a:ext>
            </a:extLst>
          </p:cNvPr>
          <p:cNvSpPr txBox="1"/>
          <p:nvPr/>
        </p:nvSpPr>
        <p:spPr>
          <a:xfrm>
            <a:off x="4320947" y="444618"/>
            <a:ext cx="78030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zh-CN" sz="4000" b="1" dirty="0" smtClean="0">
                <a:solidFill>
                  <a:srgbClr val="C86750"/>
                </a:solidFill>
              </a:rPr>
              <a:t>Proyecto A.P Las Colonias de </a:t>
            </a:r>
            <a:r>
              <a:rPr lang="es-ES_tradnl" altLang="zh-CN" sz="4000" b="1" dirty="0" err="1" smtClean="0">
                <a:solidFill>
                  <a:srgbClr val="C86750"/>
                </a:solidFill>
              </a:rPr>
              <a:t>Paine</a:t>
            </a:r>
            <a:endParaRPr lang="es-ES_tradnl" altLang="zh-CN" sz="4000" b="1" dirty="0" smtClean="0">
              <a:solidFill>
                <a:srgbClr val="C86750"/>
              </a:solidFill>
            </a:endParaRPr>
          </a:p>
          <a:p>
            <a:endParaRPr lang="es-ES_tradnl" altLang="zh-CN" sz="2400" b="1" dirty="0" smtClean="0">
              <a:solidFill>
                <a:srgbClr val="C86750"/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A 40 Km. de la Capital de Chile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Para 550 Familias, 20 años en espera</a:t>
            </a:r>
            <a:endParaRPr lang="es-ES_tradnl" altLang="es-ES" sz="2400" dirty="0">
              <a:solidFill>
                <a:srgbClr val="165C78"/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CL" altLang="en-US" sz="2400" dirty="0">
                <a:solidFill>
                  <a:srgbClr val="165C78"/>
                </a:solidFill>
              </a:rPr>
              <a:t>Contempla </a:t>
            </a:r>
            <a:r>
              <a:rPr lang="es-CL" altLang="en-US" sz="2400" dirty="0" smtClean="0">
                <a:solidFill>
                  <a:srgbClr val="165C78"/>
                </a:solidFill>
              </a:rPr>
              <a:t>Instalación </a:t>
            </a:r>
            <a:r>
              <a:rPr lang="es-CL" altLang="en-US" sz="2400" dirty="0">
                <a:solidFill>
                  <a:srgbClr val="165C78"/>
                </a:solidFill>
              </a:rPr>
              <a:t>de más de </a:t>
            </a:r>
            <a:r>
              <a:rPr lang="es-CL" altLang="en-US" sz="2400" dirty="0" smtClean="0">
                <a:solidFill>
                  <a:srgbClr val="165C78"/>
                </a:solidFill>
              </a:rPr>
              <a:t>31 </a:t>
            </a:r>
            <a:r>
              <a:rPr lang="es-CL" altLang="en-US" sz="2400" dirty="0">
                <a:solidFill>
                  <a:srgbClr val="165C78"/>
                </a:solidFill>
              </a:rPr>
              <a:t>Km. de </a:t>
            </a:r>
            <a:r>
              <a:rPr lang="es-CL" altLang="en-US" sz="2400" dirty="0" smtClean="0">
                <a:solidFill>
                  <a:srgbClr val="165C78"/>
                </a:solidFill>
              </a:rPr>
              <a:t>Redes </a:t>
            </a:r>
            <a:r>
              <a:rPr lang="es-CL" altLang="en-US" sz="2400" dirty="0">
                <a:solidFill>
                  <a:srgbClr val="165C78"/>
                </a:solidFill>
              </a:rPr>
              <a:t>en PVC, </a:t>
            </a:r>
            <a:r>
              <a:rPr lang="es-CL" altLang="en-US" sz="2400" dirty="0" smtClean="0">
                <a:solidFill>
                  <a:srgbClr val="165C78"/>
                </a:solidFill>
              </a:rPr>
              <a:t>en D=75mm. a D=200mm. Pozo 25 l/s, Estanque 500m3</a:t>
            </a:r>
            <a:endParaRPr lang="es-CL" altLang="en-US" sz="2400" dirty="0">
              <a:solidFill>
                <a:srgbClr val="165C78"/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Tiene un costo de </a:t>
            </a:r>
            <a:r>
              <a:rPr lang="es-ES_tradnl" altLang="es-ES" sz="2400" b="1" dirty="0" smtClean="0">
                <a:solidFill>
                  <a:srgbClr val="165C78"/>
                </a:solidFill>
              </a:rPr>
              <a:t>2,2</a:t>
            </a:r>
            <a:r>
              <a:rPr lang="es-ES_tradnl" altLang="es-ES" sz="2400" dirty="0" smtClean="0">
                <a:solidFill>
                  <a:srgbClr val="165C78"/>
                </a:solidFill>
              </a:rPr>
              <a:t> </a:t>
            </a:r>
            <a:r>
              <a:rPr lang="es-ES_tradnl" altLang="es-ES" sz="2400" dirty="0" err="1" smtClean="0">
                <a:solidFill>
                  <a:srgbClr val="165C78"/>
                </a:solidFill>
              </a:rPr>
              <a:t>Mill</a:t>
            </a:r>
            <a:r>
              <a:rPr lang="es-ES_tradnl" altLang="es-ES" sz="2400" dirty="0" smtClean="0">
                <a:solidFill>
                  <a:srgbClr val="165C78"/>
                </a:solidFill>
              </a:rPr>
              <a:t>. de USD, plazo Obras 4 años</a:t>
            </a:r>
            <a:endParaRPr lang="es-ES_tradnl" altLang="es-ES" sz="2400" dirty="0">
              <a:solidFill>
                <a:srgbClr val="165C78"/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err="1" smtClean="0">
                <a:solidFill>
                  <a:srgbClr val="165C78"/>
                </a:solidFill>
              </a:rPr>
              <a:t>Coop</a:t>
            </a:r>
            <a:r>
              <a:rPr lang="es-ES_tradnl" altLang="es-ES" sz="2400" dirty="0" smtClean="0">
                <a:solidFill>
                  <a:srgbClr val="165C78"/>
                </a:solidFill>
              </a:rPr>
              <a:t>. Financia el </a:t>
            </a:r>
            <a:r>
              <a:rPr lang="es-ES_tradnl" altLang="es-ES" sz="2400" b="1" dirty="0" smtClean="0">
                <a:solidFill>
                  <a:srgbClr val="165C78"/>
                </a:solidFill>
              </a:rPr>
              <a:t>50%</a:t>
            </a:r>
            <a:r>
              <a:rPr lang="es-ES_tradnl" altLang="es-ES" sz="2400" dirty="0" smtClean="0">
                <a:solidFill>
                  <a:srgbClr val="165C78"/>
                </a:solidFill>
              </a:rPr>
              <a:t> y los vecinos el otro </a:t>
            </a:r>
            <a:r>
              <a:rPr lang="es-ES_tradnl" altLang="es-ES" sz="2400" b="1" dirty="0" smtClean="0">
                <a:solidFill>
                  <a:srgbClr val="165C78"/>
                </a:solidFill>
              </a:rPr>
              <a:t>50%</a:t>
            </a:r>
            <a:r>
              <a:rPr lang="es-ES_tradnl" altLang="es-ES" sz="2400" dirty="0" smtClean="0">
                <a:solidFill>
                  <a:srgbClr val="165C78"/>
                </a:solidFill>
              </a:rPr>
              <a:t> + aporte de la Municipalidad, </a:t>
            </a:r>
            <a:r>
              <a:rPr lang="es-ES_tradnl" altLang="es-ES" sz="2400" b="1" dirty="0" smtClean="0">
                <a:solidFill>
                  <a:srgbClr val="165C78"/>
                </a:solidFill>
              </a:rPr>
              <a:t>310.000</a:t>
            </a:r>
            <a:r>
              <a:rPr lang="es-ES_tradnl" altLang="es-ES" sz="2400" dirty="0" smtClean="0">
                <a:solidFill>
                  <a:srgbClr val="165C78"/>
                </a:solidFill>
              </a:rPr>
              <a:t> USD, Tripartito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Valor por Arranque, Familia </a:t>
            </a:r>
            <a:r>
              <a:rPr lang="es-ES_tradnl" altLang="es-ES" sz="2400" b="1" dirty="0" smtClean="0">
                <a:solidFill>
                  <a:srgbClr val="165C78"/>
                </a:solidFill>
              </a:rPr>
              <a:t>2.000</a:t>
            </a:r>
            <a:r>
              <a:rPr lang="es-ES_tradnl" altLang="es-ES" sz="2400" dirty="0" smtClean="0">
                <a:solidFill>
                  <a:srgbClr val="165C78"/>
                </a:solidFill>
              </a:rPr>
              <a:t> USD   </a:t>
            </a:r>
            <a:r>
              <a:rPr lang="es-ES_tradnl" altLang="es-ES" sz="2400" dirty="0" smtClean="0">
                <a:solidFill>
                  <a:schemeClr val="bg2"/>
                </a:solidFill>
              </a:rPr>
              <a:t>(100 USD )</a:t>
            </a:r>
            <a:endParaRPr lang="es-MX" altLang="es-ES" sz="4800" b="1" dirty="0">
              <a:solidFill>
                <a:schemeClr val="bg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7646" y="1136186"/>
            <a:ext cx="2634291" cy="15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010" y="792016"/>
            <a:ext cx="2867025" cy="14859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8792" y="5249180"/>
            <a:ext cx="12990135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6092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4" y="3980173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46" y="5634331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2" y="493292"/>
            <a:ext cx="3340279" cy="230387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01BB430F-4926-2E5C-2E6E-A1DA3B1FB14B}"/>
              </a:ext>
            </a:extLst>
          </p:cNvPr>
          <p:cNvSpPr txBox="1"/>
          <p:nvPr/>
        </p:nvSpPr>
        <p:spPr>
          <a:xfrm>
            <a:off x="3332747" y="432586"/>
            <a:ext cx="87912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zh-CN" sz="4000" b="1" dirty="0" smtClean="0">
                <a:solidFill>
                  <a:srgbClr val="C86750"/>
                </a:solidFill>
              </a:rPr>
              <a:t>Como se logra este Proyecto</a:t>
            </a:r>
          </a:p>
          <a:p>
            <a:endParaRPr lang="es-ES_tradnl" altLang="zh-CN" sz="2400" b="1" dirty="0" smtClean="0">
              <a:solidFill>
                <a:srgbClr val="C86750"/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s-ES_tradnl" altLang="es-ES" sz="2400" dirty="0" smtClean="0">
              <a:solidFill>
                <a:srgbClr val="165C78"/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La Cooperativa cuenta con un Modelo de Gestión Sustentable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Con un Plan Estratégico de Desarrollo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Con prestamos Bancarios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 Con procedimientos específicos para la Atención de Clientes y Acceso al A.P.  (Tarifas Justas, técnicamente justificadas)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Con amplio conocimiento de las necesidades de sus socios y futuros clientes. (Asegurar un servicio de Calidad)</a:t>
            </a:r>
            <a:endParaRPr lang="es-MX" altLang="es-ES" sz="4800" b="1" dirty="0">
              <a:solidFill>
                <a:srgbClr val="C867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044" y="2405394"/>
            <a:ext cx="1823827" cy="219066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171" y="2802183"/>
            <a:ext cx="2250658" cy="29118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" y="4620127"/>
            <a:ext cx="2795938" cy="217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131" y="355216"/>
            <a:ext cx="2609850" cy="15430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" y="697826"/>
            <a:ext cx="3544557" cy="256273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0663" y="5249180"/>
            <a:ext cx="12933822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16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8" y="3958384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46" y="5634331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82" y="4235117"/>
            <a:ext cx="3451539" cy="2595920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01BB430F-4926-2E5C-2E6E-A1DA3B1FB14B}"/>
              </a:ext>
            </a:extLst>
          </p:cNvPr>
          <p:cNvSpPr txBox="1"/>
          <p:nvPr/>
        </p:nvSpPr>
        <p:spPr>
          <a:xfrm>
            <a:off x="3332747" y="444618"/>
            <a:ext cx="87912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zh-CN" sz="4000" b="1" dirty="0" smtClean="0">
                <a:solidFill>
                  <a:srgbClr val="C86750"/>
                </a:solidFill>
              </a:rPr>
              <a:t>Como se logra este Proyecto</a:t>
            </a:r>
          </a:p>
          <a:p>
            <a:endParaRPr lang="es-ES_tradnl" altLang="zh-CN" sz="2000" b="1" dirty="0" smtClean="0">
              <a:solidFill>
                <a:srgbClr val="C86750"/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Con herramientas y modelos de trabajo que nos permiten un amplio conocimiento de las instalaciones, sus características y proyectar sus capacidades operacionales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b="1" dirty="0">
                <a:solidFill>
                  <a:srgbClr val="165C78"/>
                </a:solidFill>
              </a:rPr>
              <a:t> </a:t>
            </a:r>
            <a:r>
              <a:rPr lang="es-ES_tradnl" altLang="es-ES" sz="2400" dirty="0" smtClean="0">
                <a:solidFill>
                  <a:srgbClr val="165C78"/>
                </a:solidFill>
              </a:rPr>
              <a:t>Contratación </a:t>
            </a:r>
            <a:r>
              <a:rPr lang="es-ES_tradnl" altLang="es-ES" sz="2400" dirty="0">
                <a:solidFill>
                  <a:srgbClr val="165C78"/>
                </a:solidFill>
              </a:rPr>
              <a:t>de </a:t>
            </a:r>
            <a:r>
              <a:rPr lang="es-ES_tradnl" altLang="es-ES" sz="2400" dirty="0" smtClean="0">
                <a:solidFill>
                  <a:srgbClr val="165C78"/>
                </a:solidFill>
              </a:rPr>
              <a:t>profesionales, </a:t>
            </a:r>
            <a:r>
              <a:rPr lang="es-ES_tradnl" altLang="es-ES" sz="2400" dirty="0">
                <a:solidFill>
                  <a:srgbClr val="165C78"/>
                </a:solidFill>
              </a:rPr>
              <a:t>Asesores del Directorio y </a:t>
            </a:r>
            <a:r>
              <a:rPr lang="es-ES_tradnl" altLang="es-ES" sz="2400" dirty="0" smtClean="0">
                <a:solidFill>
                  <a:srgbClr val="165C78"/>
                </a:solidFill>
              </a:rPr>
              <a:t>Diseño, Administración de Proyecto (2)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Contratación y formación de equipo propio de obreros (5) y apoyo del Área Operaciones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Formación de equipo de Compra de materiales y contratación de servicios </a:t>
            </a:r>
            <a:endParaRPr lang="es-MX" altLang="es-ES" sz="2400" dirty="0">
              <a:solidFill>
                <a:srgbClr val="165C78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29" y="3212422"/>
            <a:ext cx="2989866" cy="163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9572381" y="385005"/>
            <a:ext cx="2600325" cy="14859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F8B66BD-6438-E6D7-7FAE-C1A9DB0897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1128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4C50D00-9324-34CA-B619-D05B00F6E9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0663" y="5249180"/>
            <a:ext cx="12933822" cy="154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F782D8E-2AEF-D58A-CF49-D70500C6AC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16" y="5598452"/>
            <a:ext cx="8087471" cy="125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E998C9E-2A68-7D13-CD79-7D89D396C0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8" y="3958384"/>
            <a:ext cx="12192001" cy="287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CC1F483-3434-2B87-134F-C23E0D1AC7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46" y="5634331"/>
            <a:ext cx="2648335" cy="120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01BB430F-4926-2E5C-2E6E-A1DA3B1FB14B}"/>
              </a:ext>
            </a:extLst>
          </p:cNvPr>
          <p:cNvSpPr txBox="1"/>
          <p:nvPr/>
        </p:nvSpPr>
        <p:spPr>
          <a:xfrm>
            <a:off x="3332747" y="444618"/>
            <a:ext cx="87912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altLang="zh-CN" sz="4000" b="1" dirty="0" smtClean="0">
                <a:solidFill>
                  <a:srgbClr val="C86750"/>
                </a:solidFill>
              </a:rPr>
              <a:t>Como se logra este Proyecto</a:t>
            </a:r>
          </a:p>
          <a:p>
            <a:endParaRPr lang="es-ES_tradnl" altLang="zh-CN" sz="2000" b="1" dirty="0" smtClean="0">
              <a:solidFill>
                <a:srgbClr val="C86750"/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Con amplia participación de los vecinos interesados, proceso de capacitación, Madurez, Confianza  (5 años, 2014)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dirty="0" smtClean="0">
                <a:solidFill>
                  <a:srgbClr val="165C78"/>
                </a:solidFill>
              </a:rPr>
              <a:t>Firma de convenio tripartito Junta de Vecinos, Municipalidad y la Cooperativa Dic. 2019.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_tradnl" altLang="es-ES" sz="2400" b="1" dirty="0">
                <a:solidFill>
                  <a:srgbClr val="165C78"/>
                </a:solidFill>
              </a:rPr>
              <a:t> </a:t>
            </a:r>
            <a:r>
              <a:rPr lang="es-ES_tradnl" altLang="es-ES" sz="2400" dirty="0">
                <a:solidFill>
                  <a:srgbClr val="165C78"/>
                </a:solidFill>
              </a:rPr>
              <a:t>Inicio Obras Dic. </a:t>
            </a:r>
            <a:r>
              <a:rPr lang="es-ES_tradnl" altLang="es-ES" sz="2400" dirty="0" smtClean="0">
                <a:solidFill>
                  <a:srgbClr val="165C78"/>
                </a:solidFill>
              </a:rPr>
              <a:t>2020. Término Primera Etapa  Dic. 2022 </a:t>
            </a:r>
            <a:endParaRPr lang="es-MX" altLang="es-ES" sz="2400" dirty="0">
              <a:solidFill>
                <a:srgbClr val="165C7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5793" y="669266"/>
            <a:ext cx="3293116" cy="24348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814" y="2595835"/>
            <a:ext cx="3282095" cy="220877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016" y="4466696"/>
            <a:ext cx="7772400" cy="23622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4782" y="0"/>
            <a:ext cx="2385427" cy="13475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293280" y="4230905"/>
            <a:ext cx="2031194" cy="25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686</Words>
  <Application>Microsoft Office PowerPoint</Application>
  <PresentationFormat>Panorámica</PresentationFormat>
  <Paragraphs>87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等线</vt:lpstr>
      <vt:lpstr>EngraversGothic BT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Cuenta Microsoft</cp:lastModifiedBy>
  <cp:revision>1</cp:revision>
  <dcterms:modified xsi:type="dcterms:W3CDTF">2022-12-07T02:24:38Z</dcterms:modified>
</cp:coreProperties>
</file>