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9" r:id="rId5"/>
    <p:sldId id="268" r:id="rId6"/>
    <p:sldId id="263" r:id="rId7"/>
    <p:sldId id="261" r:id="rId8"/>
    <p:sldId id="274" r:id="rId9"/>
    <p:sldId id="260" r:id="rId10"/>
    <p:sldId id="275" r:id="rId11"/>
    <p:sldId id="276" r:id="rId12"/>
    <p:sldId id="267" r:id="rId13"/>
    <p:sldId id="271" r:id="rId14"/>
    <p:sldId id="273" r:id="rId15"/>
    <p:sldId id="277" r:id="rId16"/>
    <p:sldId id="278" r:id="rId17"/>
    <p:sldId id="279" r:id="rId18"/>
    <p:sldId id="280" r:id="rId19"/>
    <p:sldId id="281"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45F"/>
    <a:srgbClr val="CF7B67"/>
    <a:srgbClr val="ECCAC2"/>
    <a:srgbClr val="13607B"/>
    <a:srgbClr val="1A6D8E"/>
    <a:srgbClr val="DBEDE9"/>
    <a:srgbClr val="C86750"/>
    <a:srgbClr val="196A8B"/>
    <a:srgbClr val="DEA496"/>
    <a:srgbClr val="6BB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4" autoAdjust="0"/>
    <p:restoredTop sz="94660"/>
  </p:normalViewPr>
  <p:slideViewPr>
    <p:cSldViewPr snapToGrid="0">
      <p:cViewPr varScale="1">
        <p:scale>
          <a:sx n="68" d="100"/>
          <a:sy n="68" d="100"/>
        </p:scale>
        <p:origin x="804" y="48"/>
      </p:cViewPr>
      <p:guideLst/>
    </p:cSldViewPr>
  </p:slideViewPr>
  <p:notesTextViewPr>
    <p:cViewPr>
      <p:scale>
        <a:sx n="1" d="1"/>
        <a:sy n="1" d="1"/>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riana\Documents\graficos%20resp%20simples%20mujeres%20coop.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driana\Documents\graficos%20resp%20simples%20mujeres%20coop.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0133090061485219E-2"/>
          <c:y val="0.13453549229284512"/>
          <c:w val="0.85914936452445656"/>
          <c:h val="0.83918308000052444"/>
        </c:manualLayout>
      </c:layout>
      <c:pie3DChart>
        <c:varyColors val="1"/>
        <c:ser>
          <c:idx val="0"/>
          <c:order val="0"/>
          <c:spPr>
            <a:gradFill rotWithShape="0">
              <a:gsLst>
                <a:gs pos="0">
                  <a:srgbClr val="71A6DB"/>
                </a:gs>
                <a:gs pos="50000">
                  <a:srgbClr val="559BDB"/>
                </a:gs>
                <a:gs pos="100000">
                  <a:srgbClr val="438AC9"/>
                </a:gs>
              </a:gsLst>
              <a:lin ang="5400000"/>
            </a:gradFill>
            <a:ln w="25400">
              <a:noFill/>
            </a:ln>
          </c:spPr>
          <c:dPt>
            <c:idx val="0"/>
            <c:bubble3D val="0"/>
            <c:spPr>
              <a:solidFill>
                <a:srgbClr val="AB67A6"/>
              </a:solidFill>
              <a:ln w="25400">
                <a:noFill/>
              </a:ln>
            </c:spPr>
            <c:extLst>
              <c:ext xmlns:c16="http://schemas.microsoft.com/office/drawing/2014/chart" uri="{C3380CC4-5D6E-409C-BE32-E72D297353CC}">
                <c16:uniqueId val="{00000001-AC01-4848-9E21-1FC56C729035}"/>
              </c:ext>
            </c:extLst>
          </c:dPt>
          <c:dPt>
            <c:idx val="1"/>
            <c:bubble3D val="0"/>
            <c:spPr>
              <a:solidFill>
                <a:srgbClr val="BDD7EE"/>
              </a:solidFill>
              <a:ln w="25400">
                <a:noFill/>
              </a:ln>
            </c:spPr>
            <c:extLst>
              <c:ext xmlns:c16="http://schemas.microsoft.com/office/drawing/2014/chart" uri="{C3380CC4-5D6E-409C-BE32-E72D297353CC}">
                <c16:uniqueId val="{00000003-AC01-4848-9E21-1FC56C729035}"/>
              </c:ext>
            </c:extLst>
          </c:dPt>
          <c:dPt>
            <c:idx val="2"/>
            <c:bubble3D val="0"/>
            <c:spPr>
              <a:solidFill>
                <a:srgbClr val="FF4677"/>
              </a:solidFill>
              <a:ln w="25400">
                <a:noFill/>
              </a:ln>
            </c:spPr>
            <c:extLst>
              <c:ext xmlns:c16="http://schemas.microsoft.com/office/drawing/2014/chart" uri="{C3380CC4-5D6E-409C-BE32-E72D297353CC}">
                <c16:uniqueId val="{00000005-AC01-4848-9E21-1FC56C729035}"/>
              </c:ext>
            </c:extLst>
          </c:dPt>
          <c:dPt>
            <c:idx val="3"/>
            <c:bubble3D val="0"/>
            <c:spPr>
              <a:solidFill>
                <a:srgbClr val="00B4C2"/>
              </a:solidFill>
              <a:ln w="25400">
                <a:noFill/>
              </a:ln>
            </c:spPr>
            <c:extLst>
              <c:ext xmlns:c16="http://schemas.microsoft.com/office/drawing/2014/chart" uri="{C3380CC4-5D6E-409C-BE32-E72D297353CC}">
                <c16:uniqueId val="{00000007-AC01-4848-9E21-1FC56C729035}"/>
              </c:ext>
            </c:extLst>
          </c:dPt>
          <c:dPt>
            <c:idx val="4"/>
            <c:bubble3D val="0"/>
            <c:spPr>
              <a:solidFill>
                <a:srgbClr val="CF7B67"/>
              </a:solidFill>
              <a:ln w="25400">
                <a:solidFill>
                  <a:srgbClr val="E1CBD9"/>
                </a:solidFill>
              </a:ln>
            </c:spPr>
            <c:extLst>
              <c:ext xmlns:c16="http://schemas.microsoft.com/office/drawing/2014/chart" uri="{C3380CC4-5D6E-409C-BE32-E72D297353CC}">
                <c16:uniqueId val="{00000009-AC01-4848-9E21-1FC56C729035}"/>
              </c:ext>
            </c:extLst>
          </c:dPt>
          <c:dPt>
            <c:idx val="5"/>
            <c:bubble3D val="0"/>
            <c:spPr>
              <a:solidFill>
                <a:srgbClr val="196374"/>
              </a:solidFill>
              <a:ln w="25400">
                <a:noFill/>
              </a:ln>
            </c:spPr>
            <c:extLst>
              <c:ext xmlns:c16="http://schemas.microsoft.com/office/drawing/2014/chart" uri="{C3380CC4-5D6E-409C-BE32-E72D297353CC}">
                <c16:uniqueId val="{0000000B-AC01-4848-9E21-1FC56C729035}"/>
              </c:ext>
            </c:extLst>
          </c:dPt>
          <c:dLbls>
            <c:dLbl>
              <c:idx val="0"/>
              <c:layout>
                <c:manualLayout>
                  <c:x val="-0.10195599698216512"/>
                  <c:y val="0.13983648854487241"/>
                </c:manualLayout>
              </c:layout>
              <c:spPr>
                <a:noFill/>
                <a:ln w="25400">
                  <a:noFill/>
                </a:ln>
              </c:spPr>
              <c:txPr>
                <a:bodyPr wrap="square" lIns="38100" tIns="19050" rIns="38100" bIns="19050" anchor="ctr">
                  <a:spAutoFit/>
                </a:bodyPr>
                <a:lstStyle/>
                <a:p>
                  <a:pPr>
                    <a:defRPr sz="1050" b="1">
                      <a:solidFill>
                        <a:schemeClr val="bg1"/>
                      </a:solidFill>
                    </a:defRPr>
                  </a:pPr>
                  <a:endParaRPr lang="es-BO"/>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01-4848-9E21-1FC56C729035}"/>
                </c:ext>
              </c:extLst>
            </c:dLbl>
            <c:dLbl>
              <c:idx val="1"/>
              <c:layout>
                <c:manualLayout>
                  <c:x val="-3.2998887955801928E-2"/>
                  <c:y val="-5.8907309159059756E-2"/>
                </c:manualLayout>
              </c:layout>
              <c:spPr>
                <a:noFill/>
                <a:ln w="25400">
                  <a:noFill/>
                </a:ln>
              </c:spPr>
              <c:txPr>
                <a:bodyPr wrap="square" lIns="38100" tIns="19050" rIns="38100" bIns="19050" anchor="ctr">
                  <a:spAutoFit/>
                </a:bodyPr>
                <a:lstStyle/>
                <a:p>
                  <a:pPr>
                    <a:defRPr sz="1200" b="1">
                      <a:solidFill>
                        <a:srgbClr val="196374"/>
                      </a:solidFill>
                    </a:defRPr>
                  </a:pPr>
                  <a:endParaRPr lang="es-BO"/>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01-4848-9E21-1FC56C729035}"/>
                </c:ext>
              </c:extLst>
            </c:dLbl>
            <c:dLbl>
              <c:idx val="2"/>
              <c:layout>
                <c:manualLayout>
                  <c:x val="3.5231676283509891E-3"/>
                  <c:y val="-6.2823962440157685E-2"/>
                </c:manualLayout>
              </c:layout>
              <c:spPr>
                <a:noFill/>
                <a:ln w="25400">
                  <a:noFill/>
                </a:ln>
              </c:spPr>
              <c:txPr>
                <a:bodyPr wrap="square" lIns="38100" tIns="19050" rIns="38100" bIns="19050" anchor="ctr">
                  <a:spAutoFit/>
                </a:bodyPr>
                <a:lstStyle/>
                <a:p>
                  <a:pPr>
                    <a:defRPr sz="1200" b="1">
                      <a:solidFill>
                        <a:srgbClr val="196374"/>
                      </a:solidFill>
                    </a:defRPr>
                  </a:pPr>
                  <a:endParaRPr lang="es-BO"/>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C01-4848-9E21-1FC56C729035}"/>
                </c:ext>
              </c:extLst>
            </c:dLbl>
            <c:dLbl>
              <c:idx val="3"/>
              <c:spPr>
                <a:noFill/>
                <a:ln w="25400">
                  <a:noFill/>
                </a:ln>
              </c:spPr>
              <c:txPr>
                <a:bodyPr wrap="square" lIns="38100" tIns="19050" rIns="38100" bIns="19050" anchor="ctr">
                  <a:spAutoFit/>
                </a:bodyPr>
                <a:lstStyle/>
                <a:p>
                  <a:pPr>
                    <a:defRPr sz="1200" b="1">
                      <a:solidFill>
                        <a:schemeClr val="bg1"/>
                      </a:solidFill>
                    </a:defRPr>
                  </a:pPr>
                  <a:endParaRPr lang="es-BO"/>
                </a:p>
              </c:txPr>
              <c:showLegendKey val="0"/>
              <c:showVal val="0"/>
              <c:showCatName val="1"/>
              <c:showSerName val="0"/>
              <c:showPercent val="1"/>
              <c:showBubbleSize val="0"/>
              <c:extLst>
                <c:ext xmlns:c16="http://schemas.microsoft.com/office/drawing/2014/chart" uri="{C3380CC4-5D6E-409C-BE32-E72D297353CC}">
                  <c16:uniqueId val="{00000007-AC01-4848-9E21-1FC56C729035}"/>
                </c:ext>
              </c:extLst>
            </c:dLbl>
            <c:dLbl>
              <c:idx val="4"/>
              <c:layout>
                <c:manualLayout>
                  <c:x val="0.10879157169631298"/>
                  <c:y val="-0.33402773225801974"/>
                </c:manualLayout>
              </c:layout>
              <c:spPr>
                <a:noFill/>
                <a:ln w="25400">
                  <a:noFill/>
                </a:ln>
              </c:spPr>
              <c:txPr>
                <a:bodyPr wrap="square" lIns="38100" tIns="19050" rIns="38100" bIns="19050" anchor="ctr">
                  <a:spAutoFit/>
                </a:bodyPr>
                <a:lstStyle/>
                <a:p>
                  <a:pPr>
                    <a:defRPr sz="1600" b="1">
                      <a:solidFill>
                        <a:srgbClr val="ECCAC2"/>
                      </a:solidFill>
                    </a:defRPr>
                  </a:pPr>
                  <a:endParaRPr lang="es-BO"/>
                </a:p>
              </c:txPr>
              <c:showLegendKey val="0"/>
              <c:showVal val="0"/>
              <c:showCatName val="1"/>
              <c:showSerName val="0"/>
              <c:showPercent val="1"/>
              <c:showBubbleSize val="0"/>
              <c:extLst>
                <c:ext xmlns:c15="http://schemas.microsoft.com/office/drawing/2012/chart" uri="{CE6537A1-D6FC-4f65-9D91-7224C49458BB}">
                  <c15:layout>
                    <c:manualLayout>
                      <c:w val="0.21431384573950726"/>
                      <c:h val="0.21514626161644607"/>
                    </c:manualLayout>
                  </c15:layout>
                </c:ext>
                <c:ext xmlns:c16="http://schemas.microsoft.com/office/drawing/2014/chart" uri="{C3380CC4-5D6E-409C-BE32-E72D297353CC}">
                  <c16:uniqueId val="{00000009-AC01-4848-9E21-1FC56C729035}"/>
                </c:ext>
              </c:extLst>
            </c:dLbl>
            <c:dLbl>
              <c:idx val="5"/>
              <c:layout>
                <c:manualLayout>
                  <c:x val="0.20393882941399313"/>
                  <c:y val="8.9377057078991837E-2"/>
                </c:manualLayout>
              </c:layout>
              <c:spPr>
                <a:noFill/>
                <a:ln w="25400">
                  <a:noFill/>
                </a:ln>
              </c:spPr>
              <c:txPr>
                <a:bodyPr wrap="square" lIns="38100" tIns="19050" rIns="38100" bIns="19050" anchor="ctr">
                  <a:spAutoFit/>
                </a:bodyPr>
                <a:lstStyle/>
                <a:p>
                  <a:pPr>
                    <a:defRPr sz="1200" b="1">
                      <a:solidFill>
                        <a:schemeClr val="bg1"/>
                      </a:solidFill>
                    </a:defRPr>
                  </a:pPr>
                  <a:endParaRPr lang="es-BO"/>
                </a:p>
              </c:txPr>
              <c:showLegendKey val="0"/>
              <c:showVal val="0"/>
              <c:showCatName val="1"/>
              <c:showSerName val="0"/>
              <c:showPercent val="1"/>
              <c:showBubbleSize val="0"/>
              <c:extLst>
                <c:ext xmlns:c15="http://schemas.microsoft.com/office/drawing/2012/chart" uri="{CE6537A1-D6FC-4f65-9D91-7224C49458BB}">
                  <c15:layout>
                    <c:manualLayout>
                      <c:w val="0.18930498331755535"/>
                      <c:h val="0.16502696203534215"/>
                    </c:manualLayout>
                  </c15:layout>
                </c:ext>
                <c:ext xmlns:c16="http://schemas.microsoft.com/office/drawing/2014/chart" uri="{C3380CC4-5D6E-409C-BE32-E72D297353CC}">
                  <c16:uniqueId val="{0000000B-AC01-4848-9E21-1FC56C729035}"/>
                </c:ext>
              </c:extLst>
            </c:dLbl>
            <c:spPr>
              <a:noFill/>
              <a:ln w="25400">
                <a:noFill/>
              </a:ln>
            </c:spPr>
            <c:txPr>
              <a:bodyPr wrap="square" lIns="38100" tIns="19050" rIns="38100" bIns="19050" anchor="ctr">
                <a:spAutoFit/>
              </a:bodyPr>
              <a:lstStyle/>
              <a:p>
                <a:pPr>
                  <a:defRPr sz="1200"/>
                </a:pPr>
                <a:endParaRPr lang="es-BO"/>
              </a:p>
            </c:txPr>
            <c:showLegendKey val="0"/>
            <c:showVal val="0"/>
            <c:showCatName val="1"/>
            <c:showSerName val="0"/>
            <c:showPercent val="1"/>
            <c:showBubbleSize val="0"/>
            <c:showLeaderLines val="1"/>
            <c:extLst>
              <c:ext xmlns:c15="http://schemas.microsoft.com/office/drawing/2012/chart" uri="{CE6537A1-D6FC-4f65-9D91-7224C49458BB}"/>
            </c:extLst>
          </c:dLbls>
          <c:cat>
            <c:strRef>
              <c:f>Sheet!$B$18:$B$24</c:f>
              <c:strCache>
                <c:ptCount val="7"/>
                <c:pt idx="0">
                  <c:v>Consejo de Administración</c:v>
                </c:pt>
                <c:pt idx="1">
                  <c:v>Consejo de Vigilancia</c:v>
                </c:pt>
                <c:pt idx="2">
                  <c:v>Gerencia General</c:v>
                </c:pt>
                <c:pt idx="3">
                  <c:v>Gerencia Técnica</c:v>
                </c:pt>
                <c:pt idx="4">
                  <c:v>Gerencia Administrativa</c:v>
                </c:pt>
                <c:pt idx="5">
                  <c:v>Gerencia Comercial</c:v>
                </c:pt>
                <c:pt idx="6">
                  <c:v>Total</c:v>
                </c:pt>
              </c:strCache>
            </c:strRef>
          </c:cat>
          <c:val>
            <c:numRef>
              <c:f>Sheet!$C$18:$C$23</c:f>
              <c:numCache>
                <c:formatCode>#.##0</c:formatCode>
                <c:ptCount val="6"/>
                <c:pt idx="0">
                  <c:v>8</c:v>
                </c:pt>
                <c:pt idx="1">
                  <c:v>2</c:v>
                </c:pt>
                <c:pt idx="2">
                  <c:v>6</c:v>
                </c:pt>
                <c:pt idx="3">
                  <c:v>9</c:v>
                </c:pt>
                <c:pt idx="4">
                  <c:v>25</c:v>
                </c:pt>
                <c:pt idx="5">
                  <c:v>20</c:v>
                </c:pt>
              </c:numCache>
            </c:numRef>
          </c:val>
          <c:extLst>
            <c:ext xmlns:c16="http://schemas.microsoft.com/office/drawing/2014/chart" uri="{C3380CC4-5D6E-409C-BE32-E72D297353CC}">
              <c16:uniqueId val="{0000000C-AC01-4848-9E21-1FC56C729035}"/>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rgbClr val="FFFFFF"/>
    </a:solidFill>
    <a:ln w="3175">
      <a:no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51196956085187"/>
          <c:y val="0.21831695308578128"/>
          <c:w val="0.40452685444520775"/>
          <c:h val="0.69699015606912906"/>
        </c:manualLayout>
      </c:layout>
      <c:radarChart>
        <c:radarStyle val="marker"/>
        <c:varyColors val="0"/>
        <c:ser>
          <c:idx val="0"/>
          <c:order val="0"/>
          <c:tx>
            <c:strRef>
              <c:f>Hoja1!$B$1</c:f>
              <c:strCache>
                <c:ptCount val="1"/>
                <c:pt idx="0">
                  <c:v>Cooperativa</c:v>
                </c:pt>
              </c:strCache>
            </c:strRef>
          </c:tx>
          <c:spPr>
            <a:ln w="28575" cap="rnd">
              <a:solidFill>
                <a:schemeClr val="accent1">
                  <a:lumMod val="75000"/>
                </a:schemeClr>
              </a:solidFill>
              <a:round/>
            </a:ln>
            <a:effectLst/>
          </c:spPr>
          <c:marker>
            <c:symbol val="none"/>
          </c:marker>
          <c:cat>
            <c:strRef>
              <c:f>Hoja1!$A$2:$A$7</c:f>
              <c:strCache>
                <c:ptCount val="6"/>
                <c:pt idx="0">
                  <c:v>Participacion  Hombres</c:v>
                </c:pt>
                <c:pt idx="1">
                  <c:v>Participacion mujeres</c:v>
                </c:pt>
                <c:pt idx="2">
                  <c:v>Participacion hombres cargos directivos</c:v>
                </c:pt>
                <c:pt idx="3">
                  <c:v>Participacion de mujeres en cargos directivos</c:v>
                </c:pt>
                <c:pt idx="4">
                  <c:v>Sueldo promedio Hombres</c:v>
                </c:pt>
                <c:pt idx="5">
                  <c:v>Sueldo promedio mujeres</c:v>
                </c:pt>
              </c:strCache>
            </c:strRef>
          </c:cat>
          <c:val>
            <c:numRef>
              <c:f>Hoja1!$B$2:$B$7</c:f>
              <c:numCache>
                <c:formatCode>General</c:formatCode>
                <c:ptCount val="6"/>
                <c:pt idx="0">
                  <c:v>84</c:v>
                </c:pt>
                <c:pt idx="1">
                  <c:v>16</c:v>
                </c:pt>
                <c:pt idx="2">
                  <c:v>74</c:v>
                </c:pt>
                <c:pt idx="3">
                  <c:v>26</c:v>
                </c:pt>
                <c:pt idx="4">
                  <c:v>100</c:v>
                </c:pt>
                <c:pt idx="5">
                  <c:v>82</c:v>
                </c:pt>
              </c:numCache>
            </c:numRef>
          </c:val>
          <c:extLst>
            <c:ext xmlns:c16="http://schemas.microsoft.com/office/drawing/2014/chart" uri="{C3380CC4-5D6E-409C-BE32-E72D297353CC}">
              <c16:uniqueId val="{00000000-FC96-4137-826D-C820C88EE3C3}"/>
            </c:ext>
          </c:extLst>
        </c:ser>
        <c:ser>
          <c:idx val="1"/>
          <c:order val="1"/>
          <c:tx>
            <c:strRef>
              <c:f>Hoja1!$C$1</c:f>
              <c:strCache>
                <c:ptCount val="1"/>
                <c:pt idx="0">
                  <c:v> Municipal</c:v>
                </c:pt>
              </c:strCache>
            </c:strRef>
          </c:tx>
          <c:spPr>
            <a:ln w="28575" cap="rnd">
              <a:solidFill>
                <a:schemeClr val="accent6">
                  <a:lumMod val="75000"/>
                </a:schemeClr>
              </a:solidFill>
              <a:round/>
            </a:ln>
            <a:effectLst/>
          </c:spPr>
          <c:marker>
            <c:symbol val="none"/>
          </c:marker>
          <c:cat>
            <c:strRef>
              <c:f>Hoja1!$A$2:$A$7</c:f>
              <c:strCache>
                <c:ptCount val="6"/>
                <c:pt idx="0">
                  <c:v>Participacion  Hombres</c:v>
                </c:pt>
                <c:pt idx="1">
                  <c:v>Participacion mujeres</c:v>
                </c:pt>
                <c:pt idx="2">
                  <c:v>Participacion hombres cargos directivos</c:v>
                </c:pt>
                <c:pt idx="3">
                  <c:v>Participacion de mujeres en cargos directivos</c:v>
                </c:pt>
                <c:pt idx="4">
                  <c:v>Sueldo promedio Hombres</c:v>
                </c:pt>
                <c:pt idx="5">
                  <c:v>Sueldo promedio mujeres</c:v>
                </c:pt>
              </c:strCache>
            </c:strRef>
          </c:cat>
          <c:val>
            <c:numRef>
              <c:f>Hoja1!$C$2:$C$7</c:f>
              <c:numCache>
                <c:formatCode>General</c:formatCode>
                <c:ptCount val="6"/>
                <c:pt idx="0">
                  <c:v>85</c:v>
                </c:pt>
                <c:pt idx="1">
                  <c:v>15</c:v>
                </c:pt>
                <c:pt idx="2">
                  <c:v>89</c:v>
                </c:pt>
                <c:pt idx="3">
                  <c:v>11</c:v>
                </c:pt>
                <c:pt idx="4">
                  <c:v>100</c:v>
                </c:pt>
                <c:pt idx="5">
                  <c:v>78</c:v>
                </c:pt>
              </c:numCache>
            </c:numRef>
          </c:val>
          <c:extLst>
            <c:ext xmlns:c16="http://schemas.microsoft.com/office/drawing/2014/chart" uri="{C3380CC4-5D6E-409C-BE32-E72D297353CC}">
              <c16:uniqueId val="{00000001-FC96-4137-826D-C820C88EE3C3}"/>
            </c:ext>
          </c:extLst>
        </c:ser>
        <c:ser>
          <c:idx val="2"/>
          <c:order val="2"/>
          <c:tx>
            <c:strRef>
              <c:f>Hoja1!$D$1</c:f>
              <c:strCache>
                <c:ptCount val="1"/>
                <c:pt idx="0">
                  <c:v>Ambos</c:v>
                </c:pt>
              </c:strCache>
            </c:strRef>
          </c:tx>
          <c:spPr>
            <a:ln w="28575" cap="rnd">
              <a:solidFill>
                <a:srgbClr val="C00000"/>
              </a:solidFill>
              <a:round/>
            </a:ln>
            <a:effectLst/>
          </c:spPr>
          <c:marker>
            <c:symbol val="none"/>
          </c:marker>
          <c:cat>
            <c:strRef>
              <c:f>Hoja1!$A$2:$A$7</c:f>
              <c:strCache>
                <c:ptCount val="6"/>
                <c:pt idx="0">
                  <c:v>Participacion  Hombres</c:v>
                </c:pt>
                <c:pt idx="1">
                  <c:v>Participacion mujeres</c:v>
                </c:pt>
                <c:pt idx="2">
                  <c:v>Participacion hombres cargos directivos</c:v>
                </c:pt>
                <c:pt idx="3">
                  <c:v>Participacion de mujeres en cargos directivos</c:v>
                </c:pt>
                <c:pt idx="4">
                  <c:v>Sueldo promedio Hombres</c:v>
                </c:pt>
                <c:pt idx="5">
                  <c:v>Sueldo promedio mujeres</c:v>
                </c:pt>
              </c:strCache>
            </c:strRef>
          </c:cat>
          <c:val>
            <c:numRef>
              <c:f>Hoja1!$D$2:$D$7</c:f>
              <c:numCache>
                <c:formatCode>General</c:formatCode>
                <c:ptCount val="6"/>
                <c:pt idx="0">
                  <c:v>84.5</c:v>
                </c:pt>
                <c:pt idx="1">
                  <c:v>15.5</c:v>
                </c:pt>
                <c:pt idx="2">
                  <c:v>81.5</c:v>
                </c:pt>
                <c:pt idx="3">
                  <c:v>18.5</c:v>
                </c:pt>
                <c:pt idx="4">
                  <c:v>100</c:v>
                </c:pt>
                <c:pt idx="5">
                  <c:v>80</c:v>
                </c:pt>
              </c:numCache>
            </c:numRef>
          </c:val>
          <c:extLst>
            <c:ext xmlns:c16="http://schemas.microsoft.com/office/drawing/2014/chart" uri="{C3380CC4-5D6E-409C-BE32-E72D297353CC}">
              <c16:uniqueId val="{00000002-FC96-4137-826D-C820C88EE3C3}"/>
            </c:ext>
          </c:extLst>
        </c:ser>
        <c:dLbls>
          <c:showLegendKey val="0"/>
          <c:showVal val="0"/>
          <c:showCatName val="0"/>
          <c:showSerName val="0"/>
          <c:showPercent val="0"/>
          <c:showBubbleSize val="0"/>
        </c:dLbls>
        <c:axId val="518917992"/>
        <c:axId val="518920616"/>
      </c:radarChart>
      <c:catAx>
        <c:axId val="51891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BO"/>
          </a:p>
        </c:txPr>
        <c:crossAx val="518920616"/>
        <c:crosses val="autoZero"/>
        <c:auto val="1"/>
        <c:lblAlgn val="ctr"/>
        <c:lblOffset val="100"/>
        <c:noMultiLvlLbl val="0"/>
      </c:catAx>
      <c:valAx>
        <c:axId val="51892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high"/>
        <c:spPr>
          <a:noFill/>
          <a:ln>
            <a:solidFill>
              <a:schemeClr val="tx1">
                <a:lumMod val="95000"/>
                <a:lumOff val="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BO"/>
          </a:p>
        </c:txPr>
        <c:crossAx val="518917992"/>
        <c:crosses val="autoZero"/>
        <c:crossBetween val="between"/>
        <c:majorUnit val="10"/>
      </c:valAx>
      <c:spPr>
        <a:solidFill>
          <a:schemeClr val="bg1">
            <a:alpha val="83000"/>
          </a:schemeClr>
        </a:solidFill>
        <a:ln>
          <a:noFill/>
        </a:ln>
        <a:effectLst/>
      </c:spPr>
    </c:plotArea>
    <c:legend>
      <c:legendPos val="t"/>
      <c:layout>
        <c:manualLayout>
          <c:xMode val="edge"/>
          <c:yMode val="edge"/>
          <c:x val="0.8149963007979707"/>
          <c:y val="0.15803585140562981"/>
          <c:w val="0.10602529549578119"/>
          <c:h val="0.128093717961091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B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B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spPr>
            <a:solidFill>
              <a:srgbClr val="196374"/>
            </a:solidFill>
            <a:ln w="25400">
              <a:noFill/>
            </a:ln>
          </c:spPr>
          <c:dPt>
            <c:idx val="0"/>
            <c:bubble3D val="0"/>
            <c:spPr>
              <a:solidFill>
                <a:srgbClr val="AB67A6"/>
              </a:solidFill>
              <a:ln w="25400">
                <a:noFill/>
              </a:ln>
            </c:spPr>
            <c:extLst>
              <c:ext xmlns:c16="http://schemas.microsoft.com/office/drawing/2014/chart" uri="{C3380CC4-5D6E-409C-BE32-E72D297353CC}">
                <c16:uniqueId val="{00000001-8B57-4138-BC3D-61292D24BBBB}"/>
              </c:ext>
            </c:extLst>
          </c:dPt>
          <c:dPt>
            <c:idx val="1"/>
            <c:bubble3D val="0"/>
            <c:extLst>
              <c:ext xmlns:c16="http://schemas.microsoft.com/office/drawing/2014/chart" uri="{C3380CC4-5D6E-409C-BE32-E72D297353CC}">
                <c16:uniqueId val="{00000002-8B57-4138-BC3D-61292D24BBBB}"/>
              </c:ext>
            </c:extLst>
          </c:dPt>
          <c:dLbls>
            <c:spPr>
              <a:noFill/>
              <a:ln w="25400">
                <a:noFill/>
              </a:ln>
            </c:spPr>
            <c:txPr>
              <a:bodyPr wrap="square" lIns="38100" tIns="19050" rIns="38100" bIns="19050" anchor="ctr">
                <a:spAutoFit/>
              </a:bodyPr>
              <a:lstStyle/>
              <a:p>
                <a:pPr>
                  <a:defRPr sz="2000">
                    <a:solidFill>
                      <a:schemeClr val="bg1"/>
                    </a:solidFill>
                  </a:defRPr>
                </a:pPr>
                <a:endParaRPr lang="es-BO"/>
              </a:p>
            </c:txPr>
            <c:showLegendKey val="0"/>
            <c:showVal val="0"/>
            <c:showCatName val="1"/>
            <c:showSerName val="0"/>
            <c:showPercent val="1"/>
            <c:showBubbleSize val="0"/>
            <c:showLeaderLines val="1"/>
            <c:extLst>
              <c:ext xmlns:c15="http://schemas.microsoft.com/office/drawing/2012/chart" uri="{CE6537A1-D6FC-4f65-9D91-7224C49458BB}"/>
            </c:extLst>
          </c:dLbls>
          <c:cat>
            <c:strRef>
              <c:f>Sheet!$B$128:$B$129</c:f>
              <c:strCache>
                <c:ptCount val="2"/>
                <c:pt idx="0">
                  <c:v>Si</c:v>
                </c:pt>
                <c:pt idx="1">
                  <c:v>No</c:v>
                </c:pt>
              </c:strCache>
            </c:strRef>
          </c:cat>
          <c:val>
            <c:numRef>
              <c:f>Sheet!$C$128:$C$129</c:f>
              <c:numCache>
                <c:formatCode>#.##0</c:formatCode>
                <c:ptCount val="2"/>
                <c:pt idx="0">
                  <c:v>41</c:v>
                </c:pt>
                <c:pt idx="1">
                  <c:v>29</c:v>
                </c:pt>
              </c:numCache>
            </c:numRef>
          </c:val>
          <c:extLst>
            <c:ext xmlns:c16="http://schemas.microsoft.com/office/drawing/2014/chart" uri="{C3380CC4-5D6E-409C-BE32-E72D297353CC}">
              <c16:uniqueId val="{00000003-8B57-4138-BC3D-61292D24BBBB}"/>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rgbClr val="FFFFFF"/>
    </a:solidFill>
    <a:ln w="3175">
      <a:noFill/>
      <a:prstDash val="solid"/>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spPr>
            <a:gradFill rotWithShape="0">
              <a:gsLst>
                <a:gs pos="0">
                  <a:srgbClr val="71A6DB"/>
                </a:gs>
                <a:gs pos="50000">
                  <a:srgbClr val="559BDB"/>
                </a:gs>
                <a:gs pos="100000">
                  <a:srgbClr val="438AC9"/>
                </a:gs>
              </a:gsLst>
              <a:lin ang="5400000"/>
            </a:gradFill>
            <a:ln w="25400">
              <a:noFill/>
            </a:ln>
          </c:spPr>
          <c:dPt>
            <c:idx val="0"/>
            <c:bubble3D val="0"/>
            <c:spPr>
              <a:solidFill>
                <a:srgbClr val="AB67A6"/>
              </a:solidFill>
              <a:ln w="25400">
                <a:noFill/>
              </a:ln>
            </c:spPr>
            <c:extLst>
              <c:ext xmlns:c16="http://schemas.microsoft.com/office/drawing/2014/chart" uri="{C3380CC4-5D6E-409C-BE32-E72D297353CC}">
                <c16:uniqueId val="{00000001-CEEC-4908-B389-4C3F2E0E7103}"/>
              </c:ext>
            </c:extLst>
          </c:dPt>
          <c:dPt>
            <c:idx val="1"/>
            <c:bubble3D val="0"/>
            <c:spPr>
              <a:solidFill>
                <a:srgbClr val="196374"/>
              </a:solidFill>
              <a:ln w="25400">
                <a:noFill/>
              </a:ln>
            </c:spPr>
            <c:extLst>
              <c:ext xmlns:c16="http://schemas.microsoft.com/office/drawing/2014/chart" uri="{C3380CC4-5D6E-409C-BE32-E72D297353CC}">
                <c16:uniqueId val="{00000003-CEEC-4908-B389-4C3F2E0E7103}"/>
              </c:ext>
            </c:extLst>
          </c:dPt>
          <c:dLbls>
            <c:spPr>
              <a:noFill/>
              <a:ln w="25400">
                <a:noFill/>
              </a:ln>
            </c:spPr>
            <c:txPr>
              <a:bodyPr wrap="square" lIns="38100" tIns="19050" rIns="38100" bIns="19050" anchor="ctr">
                <a:spAutoFit/>
              </a:bodyPr>
              <a:lstStyle/>
              <a:p>
                <a:pPr>
                  <a:defRPr sz="2000">
                    <a:solidFill>
                      <a:schemeClr val="bg1"/>
                    </a:solidFill>
                  </a:defRPr>
                </a:pPr>
                <a:endParaRPr lang="es-BO"/>
              </a:p>
            </c:txPr>
            <c:showLegendKey val="0"/>
            <c:showVal val="0"/>
            <c:showCatName val="1"/>
            <c:showSerName val="0"/>
            <c:showPercent val="1"/>
            <c:showBubbleSize val="0"/>
            <c:showLeaderLines val="1"/>
            <c:extLst>
              <c:ext xmlns:c15="http://schemas.microsoft.com/office/drawing/2012/chart" uri="{CE6537A1-D6FC-4f65-9D91-7224C49458BB}"/>
            </c:extLst>
          </c:dLbls>
          <c:cat>
            <c:strRef>
              <c:f>EPM!$B$151:$B$152</c:f>
              <c:strCache>
                <c:ptCount val="2"/>
                <c:pt idx="0">
                  <c:v>Si</c:v>
                </c:pt>
                <c:pt idx="1">
                  <c:v>No</c:v>
                </c:pt>
              </c:strCache>
            </c:strRef>
          </c:cat>
          <c:val>
            <c:numRef>
              <c:f>EPM!$C$151:$C$152</c:f>
              <c:numCache>
                <c:formatCode>#.##0</c:formatCode>
                <c:ptCount val="2"/>
                <c:pt idx="0">
                  <c:v>23</c:v>
                </c:pt>
                <c:pt idx="1">
                  <c:v>15</c:v>
                </c:pt>
              </c:numCache>
            </c:numRef>
          </c:val>
          <c:extLst>
            <c:ext xmlns:c16="http://schemas.microsoft.com/office/drawing/2014/chart" uri="{C3380CC4-5D6E-409C-BE32-E72D297353CC}">
              <c16:uniqueId val="{00000004-CEEC-4908-B389-4C3F2E0E7103}"/>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rgbClr val="FFFFFF"/>
    </a:solidFill>
    <a:ln w="3175">
      <a:noFill/>
      <a:prstDash val="solid"/>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'[SISTEMATIZACIÓN LIDERAZGO MUJERES AP Y SB 24.10.21.xlsx]Resumen'!$D$303</c:f>
              <c:strCache>
                <c:ptCount val="1"/>
                <c:pt idx="0">
                  <c:v>Masculino</c:v>
                </c:pt>
              </c:strCache>
            </c:strRef>
          </c:tx>
          <c:spPr>
            <a:solidFill>
              <a:srgbClr val="00B4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B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'[SISTEMATIZACIÓN LIDERAZGO MUJERES AP Y SB 24.10.21.xlsx]Resumen'!$A$304:$A$308</c:f>
              <c:strCache>
                <c:ptCount val="5"/>
                <c:pt idx="0">
                  <c:v>Otros</c:v>
                </c:pt>
                <c:pt idx="1">
                  <c:v>Mayor flexibilidad horaria en el trabajo</c:v>
                </c:pt>
                <c:pt idx="2">
                  <c:v>Apoyo de otras mujeres - sororidad</c:v>
                </c:pt>
                <c:pt idx="3">
                  <c:v>Apoyo familiar y equilibrio de las tareas del hogar y cuidado de los hijos</c:v>
                </c:pt>
                <c:pt idx="4">
                  <c:v>Mayor capacitación a las mujeres</c:v>
                </c:pt>
              </c:strCache>
            </c:strRef>
          </c:cat>
          <c:val>
            <c:numRef>
              <c:f>'[SISTEMATIZACIÓN LIDERAZGO MUJERES AP Y SB 24.10.21.xlsx]Resumen'!$D$304:$D$308</c:f>
              <c:numCache>
                <c:formatCode>0%</c:formatCode>
                <c:ptCount val="5"/>
                <c:pt idx="0">
                  <c:v>6.25E-2</c:v>
                </c:pt>
                <c:pt idx="1">
                  <c:v>6.25E-2</c:v>
                </c:pt>
                <c:pt idx="2">
                  <c:v>0.234375</c:v>
                </c:pt>
                <c:pt idx="3">
                  <c:v>0.328125</c:v>
                </c:pt>
                <c:pt idx="4">
                  <c:v>0.3125</c:v>
                </c:pt>
              </c:numCache>
            </c:numRef>
          </c:val>
          <c:extLst>
            <c:ext xmlns:c16="http://schemas.microsoft.com/office/drawing/2014/chart" uri="{C3380CC4-5D6E-409C-BE32-E72D297353CC}">
              <c16:uniqueId val="{00000000-2873-4128-9FAC-529D7F376E55}"/>
            </c:ext>
          </c:extLst>
        </c:ser>
        <c:ser>
          <c:idx val="1"/>
          <c:order val="1"/>
          <c:tx>
            <c:strRef>
              <c:f>'[SISTEMATIZACIÓN LIDERAZGO MUJERES AP Y SB 24.10.21.xlsx]Resumen'!$F$303</c:f>
              <c:strCache>
                <c:ptCount val="1"/>
                <c:pt idx="0">
                  <c:v>Femenino</c:v>
                </c:pt>
              </c:strCache>
            </c:strRef>
          </c:tx>
          <c:spPr>
            <a:solidFill>
              <a:srgbClr val="A665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B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'[SISTEMATIZACIÓN LIDERAZGO MUJERES AP Y SB 24.10.21.xlsx]Resumen'!$A$304:$A$308</c:f>
              <c:strCache>
                <c:ptCount val="5"/>
                <c:pt idx="0">
                  <c:v>Otros</c:v>
                </c:pt>
                <c:pt idx="1">
                  <c:v>Mayor flexibilidad horaria en el trabajo</c:v>
                </c:pt>
                <c:pt idx="2">
                  <c:v>Apoyo de otras mujeres - sororidad</c:v>
                </c:pt>
                <c:pt idx="3">
                  <c:v>Apoyo familiar y equilibrio de las tareas del hogar y cuidado de los hijos</c:v>
                </c:pt>
                <c:pt idx="4">
                  <c:v>Mayor capacitación a las mujeres</c:v>
                </c:pt>
              </c:strCache>
            </c:strRef>
          </c:cat>
          <c:val>
            <c:numRef>
              <c:f>'[SISTEMATIZACIÓN LIDERAZGO MUJERES AP Y SB 24.10.21.xlsx]Resumen'!$F$304:$F$308</c:f>
              <c:numCache>
                <c:formatCode>0%</c:formatCode>
                <c:ptCount val="5"/>
                <c:pt idx="0">
                  <c:v>7.6923076923076927E-2</c:v>
                </c:pt>
                <c:pt idx="1">
                  <c:v>0.13286713286713286</c:v>
                </c:pt>
                <c:pt idx="2">
                  <c:v>0.24475524475524477</c:v>
                </c:pt>
                <c:pt idx="3">
                  <c:v>0.23776223776223776</c:v>
                </c:pt>
                <c:pt idx="4">
                  <c:v>0.30769230769230771</c:v>
                </c:pt>
              </c:numCache>
            </c:numRef>
          </c:val>
          <c:extLst>
            <c:ext xmlns:c16="http://schemas.microsoft.com/office/drawing/2014/chart" uri="{C3380CC4-5D6E-409C-BE32-E72D297353CC}">
              <c16:uniqueId val="{00000001-2873-4128-9FAC-529D7F376E55}"/>
            </c:ext>
          </c:extLst>
        </c:ser>
        <c:dLbls>
          <c:showLegendKey val="0"/>
          <c:showVal val="0"/>
          <c:showCatName val="0"/>
          <c:showSerName val="0"/>
          <c:showPercent val="0"/>
          <c:showBubbleSize val="0"/>
        </c:dLbls>
        <c:gapWidth val="182"/>
        <c:axId val="-1835615392"/>
        <c:axId val="-1835613216"/>
      </c:barChart>
      <c:catAx>
        <c:axId val="-183561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BO"/>
          </a:p>
        </c:txPr>
        <c:crossAx val="-1835613216"/>
        <c:crosses val="autoZero"/>
        <c:auto val="1"/>
        <c:lblAlgn val="ctr"/>
        <c:lblOffset val="100"/>
        <c:noMultiLvlLbl val="0"/>
      </c:catAx>
      <c:valAx>
        <c:axId val="-1835613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BO"/>
          </a:p>
        </c:txPr>
        <c:crossAx val="-183561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BO"/>
        </a:p>
      </c:txPr>
    </c:legend>
    <c:plotVisOnly val="1"/>
    <c:dispBlanksAs val="gap"/>
    <c:showDLblsOverMax val="0"/>
  </c:chart>
  <c:spPr>
    <a:noFill/>
    <a:ln>
      <a:noFill/>
    </a:ln>
    <a:effectLst/>
  </c:spPr>
  <c:txPr>
    <a:bodyPr/>
    <a:lstStyle/>
    <a:p>
      <a:pPr>
        <a:defRPr/>
      </a:pPr>
      <a:endParaRPr lang="es-B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7C02E-A2C7-4341-B5CD-3EC8C8115C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BO"/>
        </a:p>
      </dgm:t>
    </dgm:pt>
    <dgm:pt modelId="{AC4DC66B-B216-42EC-A14A-34E37A50BCDA}">
      <dgm:prSet phldrT="[Texto]" custT="1"/>
      <dgm:spPr>
        <a:solidFill>
          <a:srgbClr val="13607B"/>
        </a:solidFill>
        <a:ln>
          <a:noFill/>
        </a:ln>
      </dgm:spPr>
      <dgm:t>
        <a:bodyPr/>
        <a:lstStyle/>
        <a:p>
          <a:r>
            <a:rPr lang="es-BO" sz="1800" dirty="0">
              <a:latin typeface="Loew" panose="00000500000000000000" pitchFamily="50" charset="0"/>
            </a:rPr>
            <a:t>Declaración y Plataforma de Acción de Beijing en 1995</a:t>
          </a:r>
          <a:r>
            <a:rPr lang="es-BO" sz="1800" dirty="0"/>
            <a:t>.</a:t>
          </a:r>
        </a:p>
      </dgm:t>
    </dgm:pt>
    <dgm:pt modelId="{98F8F4A4-0084-41A2-BF2B-29B046F3E4F1}" type="parTrans" cxnId="{C1C2863C-71DA-4AC6-BD3A-EFCBA2935BA7}">
      <dgm:prSet/>
      <dgm:spPr/>
      <dgm:t>
        <a:bodyPr/>
        <a:lstStyle/>
        <a:p>
          <a:endParaRPr lang="es-BO" sz="1400"/>
        </a:p>
      </dgm:t>
    </dgm:pt>
    <dgm:pt modelId="{6519D88D-FF4D-4E99-89CF-1D5BE0D8B1FD}" type="sibTrans" cxnId="{C1C2863C-71DA-4AC6-BD3A-EFCBA2935BA7}">
      <dgm:prSet/>
      <dgm:spPr/>
      <dgm:t>
        <a:bodyPr/>
        <a:lstStyle/>
        <a:p>
          <a:endParaRPr lang="es-BO" sz="1400"/>
        </a:p>
      </dgm:t>
    </dgm:pt>
    <dgm:pt modelId="{25B1BE00-E395-4CBE-8994-F14FEB170DA8}">
      <dgm:prSet phldrT="[Texto]" custT="1"/>
      <dgm:spPr>
        <a:solidFill>
          <a:srgbClr val="C86750"/>
        </a:solidFill>
        <a:ln>
          <a:noFill/>
        </a:ln>
      </dgm:spPr>
      <dgm:t>
        <a:bodyPr/>
        <a:lstStyle/>
        <a:p>
          <a:r>
            <a:rPr lang="es-BO" sz="1800" dirty="0">
              <a:latin typeface="Loew" panose="00000500000000000000" pitchFamily="50" charset="0"/>
            </a:rPr>
            <a:t>Objetivos de Desarrollo del Milenio (ODM N° 3), 2000-2015</a:t>
          </a:r>
        </a:p>
      </dgm:t>
    </dgm:pt>
    <dgm:pt modelId="{68BE179E-CD5E-4001-BCB0-1878DC290A44}" type="parTrans" cxnId="{14E4BE03-3CB1-4548-ADF6-38CA41D4C18E}">
      <dgm:prSet/>
      <dgm:spPr/>
      <dgm:t>
        <a:bodyPr/>
        <a:lstStyle/>
        <a:p>
          <a:endParaRPr lang="es-BO" sz="1400"/>
        </a:p>
      </dgm:t>
    </dgm:pt>
    <dgm:pt modelId="{1D2EE040-1ECE-439D-BFDE-C1D5A1C3E16E}" type="sibTrans" cxnId="{14E4BE03-3CB1-4548-ADF6-38CA41D4C18E}">
      <dgm:prSet/>
      <dgm:spPr/>
      <dgm:t>
        <a:bodyPr/>
        <a:lstStyle/>
        <a:p>
          <a:endParaRPr lang="es-BO" sz="1400"/>
        </a:p>
      </dgm:t>
    </dgm:pt>
    <dgm:pt modelId="{ABE55F31-D8E5-40BC-92DF-E8CF0DBC7B81}">
      <dgm:prSet phldrT="[Texto]" custT="1"/>
      <dgm:spPr>
        <a:solidFill>
          <a:srgbClr val="DBEDE9"/>
        </a:solidFill>
        <a:ln>
          <a:noFill/>
        </a:ln>
      </dgm:spPr>
      <dgm:t>
        <a:bodyPr/>
        <a:lstStyle/>
        <a:p>
          <a:r>
            <a:rPr lang="es-BO" sz="1800" dirty="0">
              <a:solidFill>
                <a:srgbClr val="196A8B"/>
              </a:solidFill>
              <a:latin typeface="Loew" panose="00000500000000000000" pitchFamily="50" charset="0"/>
            </a:rPr>
            <a:t>Objetivos de Desarrollo Sostenible (ODS 5 y ODS 6), 2015-2 030</a:t>
          </a:r>
        </a:p>
      </dgm:t>
    </dgm:pt>
    <dgm:pt modelId="{911B1112-618F-43EA-8B7E-69F0F8E2865B}" type="parTrans" cxnId="{2CB361FB-6C25-4B8F-81A9-BAD57FBF796D}">
      <dgm:prSet/>
      <dgm:spPr/>
      <dgm:t>
        <a:bodyPr/>
        <a:lstStyle/>
        <a:p>
          <a:endParaRPr lang="es-BO" sz="1400"/>
        </a:p>
      </dgm:t>
    </dgm:pt>
    <dgm:pt modelId="{BC32C9EB-7F3A-49D5-A485-4829FE1EC37D}" type="sibTrans" cxnId="{2CB361FB-6C25-4B8F-81A9-BAD57FBF796D}">
      <dgm:prSet/>
      <dgm:spPr/>
      <dgm:t>
        <a:bodyPr/>
        <a:lstStyle/>
        <a:p>
          <a:endParaRPr lang="es-BO" sz="1400"/>
        </a:p>
      </dgm:t>
    </dgm:pt>
    <dgm:pt modelId="{9DB873A9-DA54-4863-BCB5-145B80B83B4E}" type="pres">
      <dgm:prSet presAssocID="{4AA7C02E-A2C7-4341-B5CD-3EC8C8115C40}" presName="linear" presStyleCnt="0">
        <dgm:presLayoutVars>
          <dgm:dir/>
          <dgm:animLvl val="lvl"/>
          <dgm:resizeHandles val="exact"/>
        </dgm:presLayoutVars>
      </dgm:prSet>
      <dgm:spPr/>
    </dgm:pt>
    <dgm:pt modelId="{507CE3FB-4A9C-47D1-B5B7-D82F44C5AEE4}" type="pres">
      <dgm:prSet presAssocID="{AC4DC66B-B216-42EC-A14A-34E37A50BCDA}" presName="parentLin" presStyleCnt="0"/>
      <dgm:spPr/>
    </dgm:pt>
    <dgm:pt modelId="{7C2CFBC5-8682-4485-AF8D-AF1C0AEA6D51}" type="pres">
      <dgm:prSet presAssocID="{AC4DC66B-B216-42EC-A14A-34E37A50BCDA}" presName="parentLeftMargin" presStyleLbl="node1" presStyleIdx="0" presStyleCnt="3"/>
      <dgm:spPr/>
    </dgm:pt>
    <dgm:pt modelId="{E3CE510E-84A5-489F-9B00-0E1555528E1B}" type="pres">
      <dgm:prSet presAssocID="{AC4DC66B-B216-42EC-A14A-34E37A50BCDA}" presName="parentText" presStyleLbl="node1" presStyleIdx="0" presStyleCnt="3" custLinFactNeighborX="1976" custLinFactNeighborY="11311">
        <dgm:presLayoutVars>
          <dgm:chMax val="0"/>
          <dgm:bulletEnabled val="1"/>
        </dgm:presLayoutVars>
      </dgm:prSet>
      <dgm:spPr/>
    </dgm:pt>
    <dgm:pt modelId="{9ECCCBB0-5CA7-4376-8604-9E3526774379}" type="pres">
      <dgm:prSet presAssocID="{AC4DC66B-B216-42EC-A14A-34E37A50BCDA}" presName="negativeSpace" presStyleCnt="0"/>
      <dgm:spPr/>
    </dgm:pt>
    <dgm:pt modelId="{14513846-D408-48E2-A01A-87671B2D2871}" type="pres">
      <dgm:prSet presAssocID="{AC4DC66B-B216-42EC-A14A-34E37A50BCDA}" presName="childText" presStyleLbl="conFgAcc1" presStyleIdx="0" presStyleCnt="3">
        <dgm:presLayoutVars>
          <dgm:bulletEnabled val="1"/>
        </dgm:presLayoutVars>
      </dgm:prSet>
      <dgm:spPr>
        <a:noFill/>
        <a:ln>
          <a:solidFill>
            <a:srgbClr val="AB67A6"/>
          </a:solidFill>
        </a:ln>
      </dgm:spPr>
    </dgm:pt>
    <dgm:pt modelId="{A79F8A7B-9140-4227-B8C7-247E57C2DBB0}" type="pres">
      <dgm:prSet presAssocID="{6519D88D-FF4D-4E99-89CF-1D5BE0D8B1FD}" presName="spaceBetweenRectangles" presStyleCnt="0"/>
      <dgm:spPr/>
    </dgm:pt>
    <dgm:pt modelId="{2C95A21A-4B63-441C-93E2-80CE8D577687}" type="pres">
      <dgm:prSet presAssocID="{25B1BE00-E395-4CBE-8994-F14FEB170DA8}" presName="parentLin" presStyleCnt="0"/>
      <dgm:spPr/>
    </dgm:pt>
    <dgm:pt modelId="{3D7E089B-4E38-4F3E-B8AA-565C73CA9A81}" type="pres">
      <dgm:prSet presAssocID="{25B1BE00-E395-4CBE-8994-F14FEB170DA8}" presName="parentLeftMargin" presStyleLbl="node1" presStyleIdx="0" presStyleCnt="3"/>
      <dgm:spPr/>
    </dgm:pt>
    <dgm:pt modelId="{25F84038-4E7F-4B61-ABF5-3590BC0CC02A}" type="pres">
      <dgm:prSet presAssocID="{25B1BE00-E395-4CBE-8994-F14FEB170DA8}" presName="parentText" presStyleLbl="node1" presStyleIdx="1" presStyleCnt="3">
        <dgm:presLayoutVars>
          <dgm:chMax val="0"/>
          <dgm:bulletEnabled val="1"/>
        </dgm:presLayoutVars>
      </dgm:prSet>
      <dgm:spPr/>
    </dgm:pt>
    <dgm:pt modelId="{DAEDE65B-D105-439C-82C3-8D83E347AA4D}" type="pres">
      <dgm:prSet presAssocID="{25B1BE00-E395-4CBE-8994-F14FEB170DA8}" presName="negativeSpace" presStyleCnt="0"/>
      <dgm:spPr/>
    </dgm:pt>
    <dgm:pt modelId="{F0437619-887C-47ED-9429-D4CF5FA1FA99}" type="pres">
      <dgm:prSet presAssocID="{25B1BE00-E395-4CBE-8994-F14FEB170DA8}" presName="childText" presStyleLbl="conFgAcc1" presStyleIdx="1" presStyleCnt="3">
        <dgm:presLayoutVars>
          <dgm:bulletEnabled val="1"/>
        </dgm:presLayoutVars>
      </dgm:prSet>
      <dgm:spPr>
        <a:noFill/>
        <a:ln>
          <a:solidFill>
            <a:srgbClr val="AB67A6"/>
          </a:solidFill>
        </a:ln>
      </dgm:spPr>
    </dgm:pt>
    <dgm:pt modelId="{5AF3B63B-6DE9-4697-A4DB-883DC4DB318C}" type="pres">
      <dgm:prSet presAssocID="{1D2EE040-1ECE-439D-BFDE-C1D5A1C3E16E}" presName="spaceBetweenRectangles" presStyleCnt="0"/>
      <dgm:spPr/>
    </dgm:pt>
    <dgm:pt modelId="{9491DC72-F60A-412C-9C7A-E04F8B806D77}" type="pres">
      <dgm:prSet presAssocID="{ABE55F31-D8E5-40BC-92DF-E8CF0DBC7B81}" presName="parentLin" presStyleCnt="0"/>
      <dgm:spPr/>
    </dgm:pt>
    <dgm:pt modelId="{29EFFFDE-EA9A-4739-9C8E-67D8E3B8CF47}" type="pres">
      <dgm:prSet presAssocID="{ABE55F31-D8E5-40BC-92DF-E8CF0DBC7B81}" presName="parentLeftMargin" presStyleLbl="node1" presStyleIdx="1" presStyleCnt="3"/>
      <dgm:spPr/>
    </dgm:pt>
    <dgm:pt modelId="{0D4D9FBF-5861-4F04-A4B4-69F0BB6F5DD8}" type="pres">
      <dgm:prSet presAssocID="{ABE55F31-D8E5-40BC-92DF-E8CF0DBC7B81}" presName="parentText" presStyleLbl="node1" presStyleIdx="2" presStyleCnt="3">
        <dgm:presLayoutVars>
          <dgm:chMax val="0"/>
          <dgm:bulletEnabled val="1"/>
        </dgm:presLayoutVars>
      </dgm:prSet>
      <dgm:spPr/>
    </dgm:pt>
    <dgm:pt modelId="{D43343E4-467B-49BA-B46A-C28C7BDCD2AD}" type="pres">
      <dgm:prSet presAssocID="{ABE55F31-D8E5-40BC-92DF-E8CF0DBC7B81}" presName="negativeSpace" presStyleCnt="0"/>
      <dgm:spPr/>
    </dgm:pt>
    <dgm:pt modelId="{57A07CE3-5313-4C4E-8430-ADFA83A07856}" type="pres">
      <dgm:prSet presAssocID="{ABE55F31-D8E5-40BC-92DF-E8CF0DBC7B81}" presName="childText" presStyleLbl="conFgAcc1" presStyleIdx="2" presStyleCnt="3">
        <dgm:presLayoutVars>
          <dgm:bulletEnabled val="1"/>
        </dgm:presLayoutVars>
      </dgm:prSet>
      <dgm:spPr>
        <a:noFill/>
        <a:ln>
          <a:solidFill>
            <a:srgbClr val="AB67A6"/>
          </a:solidFill>
        </a:ln>
      </dgm:spPr>
    </dgm:pt>
  </dgm:ptLst>
  <dgm:cxnLst>
    <dgm:cxn modelId="{14E4BE03-3CB1-4548-ADF6-38CA41D4C18E}" srcId="{4AA7C02E-A2C7-4341-B5CD-3EC8C8115C40}" destId="{25B1BE00-E395-4CBE-8994-F14FEB170DA8}" srcOrd="1" destOrd="0" parTransId="{68BE179E-CD5E-4001-BCB0-1878DC290A44}" sibTransId="{1D2EE040-1ECE-439D-BFDE-C1D5A1C3E16E}"/>
    <dgm:cxn modelId="{84EAAF04-C0B8-4B37-A74F-868BDC78B8F1}" type="presOf" srcId="{4AA7C02E-A2C7-4341-B5CD-3EC8C8115C40}" destId="{9DB873A9-DA54-4863-BCB5-145B80B83B4E}" srcOrd="0" destOrd="0" presId="urn:microsoft.com/office/officeart/2005/8/layout/list1"/>
    <dgm:cxn modelId="{C1C2863C-71DA-4AC6-BD3A-EFCBA2935BA7}" srcId="{4AA7C02E-A2C7-4341-B5CD-3EC8C8115C40}" destId="{AC4DC66B-B216-42EC-A14A-34E37A50BCDA}" srcOrd="0" destOrd="0" parTransId="{98F8F4A4-0084-41A2-BF2B-29B046F3E4F1}" sibTransId="{6519D88D-FF4D-4E99-89CF-1D5BE0D8B1FD}"/>
    <dgm:cxn modelId="{A6744E49-6DF4-47F2-9872-C58DF0604480}" type="presOf" srcId="{25B1BE00-E395-4CBE-8994-F14FEB170DA8}" destId="{3D7E089B-4E38-4F3E-B8AA-565C73CA9A81}" srcOrd="0" destOrd="0" presId="urn:microsoft.com/office/officeart/2005/8/layout/list1"/>
    <dgm:cxn modelId="{16F09288-371E-4E4E-A4EF-F6E93D8E7A8E}" type="presOf" srcId="{AC4DC66B-B216-42EC-A14A-34E37A50BCDA}" destId="{E3CE510E-84A5-489F-9B00-0E1555528E1B}" srcOrd="1" destOrd="0" presId="urn:microsoft.com/office/officeart/2005/8/layout/list1"/>
    <dgm:cxn modelId="{B27BDCA9-6652-4585-8B4E-821C64D955BD}" type="presOf" srcId="{25B1BE00-E395-4CBE-8994-F14FEB170DA8}" destId="{25F84038-4E7F-4B61-ABF5-3590BC0CC02A}" srcOrd="1" destOrd="0" presId="urn:microsoft.com/office/officeart/2005/8/layout/list1"/>
    <dgm:cxn modelId="{9CE17ED8-657A-415E-8400-9978D74066EF}" type="presOf" srcId="{ABE55F31-D8E5-40BC-92DF-E8CF0DBC7B81}" destId="{29EFFFDE-EA9A-4739-9C8E-67D8E3B8CF47}" srcOrd="0" destOrd="0" presId="urn:microsoft.com/office/officeart/2005/8/layout/list1"/>
    <dgm:cxn modelId="{FDB781E2-817D-45FD-A09E-DE1C2830356C}" type="presOf" srcId="{ABE55F31-D8E5-40BC-92DF-E8CF0DBC7B81}" destId="{0D4D9FBF-5861-4F04-A4B4-69F0BB6F5DD8}" srcOrd="1" destOrd="0" presId="urn:microsoft.com/office/officeart/2005/8/layout/list1"/>
    <dgm:cxn modelId="{77C50EE5-D1DB-4A52-95C7-AE9D90FB8976}" type="presOf" srcId="{AC4DC66B-B216-42EC-A14A-34E37A50BCDA}" destId="{7C2CFBC5-8682-4485-AF8D-AF1C0AEA6D51}" srcOrd="0" destOrd="0" presId="urn:microsoft.com/office/officeart/2005/8/layout/list1"/>
    <dgm:cxn modelId="{2CB361FB-6C25-4B8F-81A9-BAD57FBF796D}" srcId="{4AA7C02E-A2C7-4341-B5CD-3EC8C8115C40}" destId="{ABE55F31-D8E5-40BC-92DF-E8CF0DBC7B81}" srcOrd="2" destOrd="0" parTransId="{911B1112-618F-43EA-8B7E-69F0F8E2865B}" sibTransId="{BC32C9EB-7F3A-49D5-A485-4829FE1EC37D}"/>
    <dgm:cxn modelId="{841642C9-EC28-4881-9ADD-F9F55AEF3933}" type="presParOf" srcId="{9DB873A9-DA54-4863-BCB5-145B80B83B4E}" destId="{507CE3FB-4A9C-47D1-B5B7-D82F44C5AEE4}" srcOrd="0" destOrd="0" presId="urn:microsoft.com/office/officeart/2005/8/layout/list1"/>
    <dgm:cxn modelId="{1FA2C32E-5920-41F5-9ED0-ACAE52494112}" type="presParOf" srcId="{507CE3FB-4A9C-47D1-B5B7-D82F44C5AEE4}" destId="{7C2CFBC5-8682-4485-AF8D-AF1C0AEA6D51}" srcOrd="0" destOrd="0" presId="urn:microsoft.com/office/officeart/2005/8/layout/list1"/>
    <dgm:cxn modelId="{0B5328C9-D107-4BBA-848D-C6F9EAEB5CC7}" type="presParOf" srcId="{507CE3FB-4A9C-47D1-B5B7-D82F44C5AEE4}" destId="{E3CE510E-84A5-489F-9B00-0E1555528E1B}" srcOrd="1" destOrd="0" presId="urn:microsoft.com/office/officeart/2005/8/layout/list1"/>
    <dgm:cxn modelId="{49B5A653-177E-4368-A894-F0436304B9DE}" type="presParOf" srcId="{9DB873A9-DA54-4863-BCB5-145B80B83B4E}" destId="{9ECCCBB0-5CA7-4376-8604-9E3526774379}" srcOrd="1" destOrd="0" presId="urn:microsoft.com/office/officeart/2005/8/layout/list1"/>
    <dgm:cxn modelId="{9308A41F-0E55-43EE-93BD-90109C3CFFE5}" type="presParOf" srcId="{9DB873A9-DA54-4863-BCB5-145B80B83B4E}" destId="{14513846-D408-48E2-A01A-87671B2D2871}" srcOrd="2" destOrd="0" presId="urn:microsoft.com/office/officeart/2005/8/layout/list1"/>
    <dgm:cxn modelId="{F93CA2A8-34EE-425E-ABBA-964A6F920F95}" type="presParOf" srcId="{9DB873A9-DA54-4863-BCB5-145B80B83B4E}" destId="{A79F8A7B-9140-4227-B8C7-247E57C2DBB0}" srcOrd="3" destOrd="0" presId="urn:microsoft.com/office/officeart/2005/8/layout/list1"/>
    <dgm:cxn modelId="{81495627-E172-43C4-B525-01A4609EAAF7}" type="presParOf" srcId="{9DB873A9-DA54-4863-BCB5-145B80B83B4E}" destId="{2C95A21A-4B63-441C-93E2-80CE8D577687}" srcOrd="4" destOrd="0" presId="urn:microsoft.com/office/officeart/2005/8/layout/list1"/>
    <dgm:cxn modelId="{618BDE8C-C825-40CC-94E8-2B36CFCE3EA1}" type="presParOf" srcId="{2C95A21A-4B63-441C-93E2-80CE8D577687}" destId="{3D7E089B-4E38-4F3E-B8AA-565C73CA9A81}" srcOrd="0" destOrd="0" presId="urn:microsoft.com/office/officeart/2005/8/layout/list1"/>
    <dgm:cxn modelId="{99A85200-D636-46E7-A1E9-66E88092DA34}" type="presParOf" srcId="{2C95A21A-4B63-441C-93E2-80CE8D577687}" destId="{25F84038-4E7F-4B61-ABF5-3590BC0CC02A}" srcOrd="1" destOrd="0" presId="urn:microsoft.com/office/officeart/2005/8/layout/list1"/>
    <dgm:cxn modelId="{2DCECFFB-77B6-414F-9269-F2ADF9038626}" type="presParOf" srcId="{9DB873A9-DA54-4863-BCB5-145B80B83B4E}" destId="{DAEDE65B-D105-439C-82C3-8D83E347AA4D}" srcOrd="5" destOrd="0" presId="urn:microsoft.com/office/officeart/2005/8/layout/list1"/>
    <dgm:cxn modelId="{0866EDF2-281F-4AC5-8974-A5BE5E485FE3}" type="presParOf" srcId="{9DB873A9-DA54-4863-BCB5-145B80B83B4E}" destId="{F0437619-887C-47ED-9429-D4CF5FA1FA99}" srcOrd="6" destOrd="0" presId="urn:microsoft.com/office/officeart/2005/8/layout/list1"/>
    <dgm:cxn modelId="{AFE2177A-4B9E-4E34-B8A3-24B5C0CD7395}" type="presParOf" srcId="{9DB873A9-DA54-4863-BCB5-145B80B83B4E}" destId="{5AF3B63B-6DE9-4697-A4DB-883DC4DB318C}" srcOrd="7" destOrd="0" presId="urn:microsoft.com/office/officeart/2005/8/layout/list1"/>
    <dgm:cxn modelId="{BA6F2F6E-CA42-4994-8230-C8750E678062}" type="presParOf" srcId="{9DB873A9-DA54-4863-BCB5-145B80B83B4E}" destId="{9491DC72-F60A-412C-9C7A-E04F8B806D77}" srcOrd="8" destOrd="0" presId="urn:microsoft.com/office/officeart/2005/8/layout/list1"/>
    <dgm:cxn modelId="{C01DF447-E24E-4295-849C-7B451BDDFF7B}" type="presParOf" srcId="{9491DC72-F60A-412C-9C7A-E04F8B806D77}" destId="{29EFFFDE-EA9A-4739-9C8E-67D8E3B8CF47}" srcOrd="0" destOrd="0" presId="urn:microsoft.com/office/officeart/2005/8/layout/list1"/>
    <dgm:cxn modelId="{B4342B25-7F08-49C1-8701-5418E2C8BE20}" type="presParOf" srcId="{9491DC72-F60A-412C-9C7A-E04F8B806D77}" destId="{0D4D9FBF-5861-4F04-A4B4-69F0BB6F5DD8}" srcOrd="1" destOrd="0" presId="urn:microsoft.com/office/officeart/2005/8/layout/list1"/>
    <dgm:cxn modelId="{D302D315-826F-4E94-9BED-F01943B59E94}" type="presParOf" srcId="{9DB873A9-DA54-4863-BCB5-145B80B83B4E}" destId="{D43343E4-467B-49BA-B46A-C28C7BDCD2AD}" srcOrd="9" destOrd="0" presId="urn:microsoft.com/office/officeart/2005/8/layout/list1"/>
    <dgm:cxn modelId="{A1E48AC8-F2CD-407E-B13C-F33CFBA0D32F}" type="presParOf" srcId="{9DB873A9-DA54-4863-BCB5-145B80B83B4E}" destId="{57A07CE3-5313-4C4E-8430-ADFA83A07856}"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13846-D408-48E2-A01A-87671B2D2871}">
      <dsp:nvSpPr>
        <dsp:cNvPr id="0" name=""/>
        <dsp:cNvSpPr/>
      </dsp:nvSpPr>
      <dsp:spPr>
        <a:xfrm>
          <a:off x="0" y="276957"/>
          <a:ext cx="10246798" cy="453600"/>
        </a:xfrm>
        <a:prstGeom prst="rect">
          <a:avLst/>
        </a:prstGeom>
        <a:noFill/>
        <a:ln w="12700" cap="flat" cmpd="sng" algn="ctr">
          <a:solidFill>
            <a:srgbClr val="AB67A6"/>
          </a:solidFill>
          <a:prstDash val="solid"/>
          <a:miter lim="800000"/>
        </a:ln>
        <a:effectLst/>
      </dsp:spPr>
      <dsp:style>
        <a:lnRef idx="2">
          <a:scrgbClr r="0" g="0" b="0"/>
        </a:lnRef>
        <a:fillRef idx="1">
          <a:scrgbClr r="0" g="0" b="0"/>
        </a:fillRef>
        <a:effectRef idx="0">
          <a:scrgbClr r="0" g="0" b="0"/>
        </a:effectRef>
        <a:fontRef idx="minor"/>
      </dsp:style>
    </dsp:sp>
    <dsp:sp modelId="{E3CE510E-84A5-489F-9B00-0E1555528E1B}">
      <dsp:nvSpPr>
        <dsp:cNvPr id="0" name=""/>
        <dsp:cNvSpPr/>
      </dsp:nvSpPr>
      <dsp:spPr>
        <a:xfrm>
          <a:off x="522463" y="71379"/>
          <a:ext cx="7172758" cy="531360"/>
        </a:xfrm>
        <a:prstGeom prst="roundRect">
          <a:avLst/>
        </a:prstGeom>
        <a:solidFill>
          <a:srgbClr val="13607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3" tIns="0" rIns="271113" bIns="0" numCol="1" spcCol="1270" anchor="ctr" anchorCtr="0">
          <a:noAutofit/>
        </a:bodyPr>
        <a:lstStyle/>
        <a:p>
          <a:pPr marL="0" lvl="0" indent="0" algn="l" defTabSz="800100">
            <a:lnSpc>
              <a:spcPct val="90000"/>
            </a:lnSpc>
            <a:spcBef>
              <a:spcPct val="0"/>
            </a:spcBef>
            <a:spcAft>
              <a:spcPct val="35000"/>
            </a:spcAft>
            <a:buNone/>
          </a:pPr>
          <a:r>
            <a:rPr lang="es-BO" sz="1800" kern="1200" dirty="0">
              <a:latin typeface="Loew" panose="00000500000000000000" pitchFamily="50" charset="0"/>
            </a:rPr>
            <a:t>Declaración y Plataforma de Acción de Beijing en 1995</a:t>
          </a:r>
          <a:r>
            <a:rPr lang="es-BO" sz="1800" kern="1200" dirty="0"/>
            <a:t>.</a:t>
          </a:r>
        </a:p>
      </dsp:txBody>
      <dsp:txXfrm>
        <a:off x="548402" y="97318"/>
        <a:ext cx="7120880" cy="479482"/>
      </dsp:txXfrm>
    </dsp:sp>
    <dsp:sp modelId="{F0437619-887C-47ED-9429-D4CF5FA1FA99}">
      <dsp:nvSpPr>
        <dsp:cNvPr id="0" name=""/>
        <dsp:cNvSpPr/>
      </dsp:nvSpPr>
      <dsp:spPr>
        <a:xfrm>
          <a:off x="0" y="1093437"/>
          <a:ext cx="10246798" cy="453600"/>
        </a:xfrm>
        <a:prstGeom prst="rect">
          <a:avLst/>
        </a:prstGeom>
        <a:noFill/>
        <a:ln w="12700" cap="flat" cmpd="sng" algn="ctr">
          <a:solidFill>
            <a:srgbClr val="AB67A6"/>
          </a:solidFill>
          <a:prstDash val="solid"/>
          <a:miter lim="800000"/>
        </a:ln>
        <a:effectLst/>
      </dsp:spPr>
      <dsp:style>
        <a:lnRef idx="2">
          <a:scrgbClr r="0" g="0" b="0"/>
        </a:lnRef>
        <a:fillRef idx="1">
          <a:scrgbClr r="0" g="0" b="0"/>
        </a:fillRef>
        <a:effectRef idx="0">
          <a:scrgbClr r="0" g="0" b="0"/>
        </a:effectRef>
        <a:fontRef idx="minor"/>
      </dsp:style>
    </dsp:sp>
    <dsp:sp modelId="{25F84038-4E7F-4B61-ABF5-3590BC0CC02A}">
      <dsp:nvSpPr>
        <dsp:cNvPr id="0" name=""/>
        <dsp:cNvSpPr/>
      </dsp:nvSpPr>
      <dsp:spPr>
        <a:xfrm>
          <a:off x="512339" y="827757"/>
          <a:ext cx="7172758" cy="531360"/>
        </a:xfrm>
        <a:prstGeom prst="roundRect">
          <a:avLst/>
        </a:prstGeom>
        <a:solidFill>
          <a:srgbClr val="C867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3" tIns="0" rIns="271113" bIns="0" numCol="1" spcCol="1270" anchor="ctr" anchorCtr="0">
          <a:noAutofit/>
        </a:bodyPr>
        <a:lstStyle/>
        <a:p>
          <a:pPr marL="0" lvl="0" indent="0" algn="l" defTabSz="800100">
            <a:lnSpc>
              <a:spcPct val="90000"/>
            </a:lnSpc>
            <a:spcBef>
              <a:spcPct val="0"/>
            </a:spcBef>
            <a:spcAft>
              <a:spcPct val="35000"/>
            </a:spcAft>
            <a:buNone/>
          </a:pPr>
          <a:r>
            <a:rPr lang="es-BO" sz="1800" kern="1200" dirty="0">
              <a:latin typeface="Loew" panose="00000500000000000000" pitchFamily="50" charset="0"/>
            </a:rPr>
            <a:t>Objetivos de Desarrollo del Milenio (ODM N° 3), 2000-2015</a:t>
          </a:r>
        </a:p>
      </dsp:txBody>
      <dsp:txXfrm>
        <a:off x="538278" y="853696"/>
        <a:ext cx="7120880" cy="479482"/>
      </dsp:txXfrm>
    </dsp:sp>
    <dsp:sp modelId="{57A07CE3-5313-4C4E-8430-ADFA83A07856}">
      <dsp:nvSpPr>
        <dsp:cNvPr id="0" name=""/>
        <dsp:cNvSpPr/>
      </dsp:nvSpPr>
      <dsp:spPr>
        <a:xfrm>
          <a:off x="0" y="1909917"/>
          <a:ext cx="10246798" cy="453600"/>
        </a:xfrm>
        <a:prstGeom prst="rect">
          <a:avLst/>
        </a:prstGeom>
        <a:noFill/>
        <a:ln w="12700" cap="flat" cmpd="sng" algn="ctr">
          <a:solidFill>
            <a:srgbClr val="AB67A6"/>
          </a:solidFill>
          <a:prstDash val="solid"/>
          <a:miter lim="800000"/>
        </a:ln>
        <a:effectLst/>
      </dsp:spPr>
      <dsp:style>
        <a:lnRef idx="2">
          <a:scrgbClr r="0" g="0" b="0"/>
        </a:lnRef>
        <a:fillRef idx="1">
          <a:scrgbClr r="0" g="0" b="0"/>
        </a:fillRef>
        <a:effectRef idx="0">
          <a:scrgbClr r="0" g="0" b="0"/>
        </a:effectRef>
        <a:fontRef idx="minor"/>
      </dsp:style>
    </dsp:sp>
    <dsp:sp modelId="{0D4D9FBF-5861-4F04-A4B4-69F0BB6F5DD8}">
      <dsp:nvSpPr>
        <dsp:cNvPr id="0" name=""/>
        <dsp:cNvSpPr/>
      </dsp:nvSpPr>
      <dsp:spPr>
        <a:xfrm>
          <a:off x="512339" y="1644237"/>
          <a:ext cx="7172758" cy="531360"/>
        </a:xfrm>
        <a:prstGeom prst="roundRect">
          <a:avLst/>
        </a:prstGeom>
        <a:solidFill>
          <a:srgbClr val="DBEDE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113" tIns="0" rIns="271113" bIns="0" numCol="1" spcCol="1270" anchor="ctr" anchorCtr="0">
          <a:noAutofit/>
        </a:bodyPr>
        <a:lstStyle/>
        <a:p>
          <a:pPr marL="0" lvl="0" indent="0" algn="l" defTabSz="800100">
            <a:lnSpc>
              <a:spcPct val="90000"/>
            </a:lnSpc>
            <a:spcBef>
              <a:spcPct val="0"/>
            </a:spcBef>
            <a:spcAft>
              <a:spcPct val="35000"/>
            </a:spcAft>
            <a:buNone/>
          </a:pPr>
          <a:r>
            <a:rPr lang="es-BO" sz="1800" kern="1200" dirty="0">
              <a:solidFill>
                <a:srgbClr val="196A8B"/>
              </a:solidFill>
              <a:latin typeface="Loew" panose="00000500000000000000" pitchFamily="50" charset="0"/>
            </a:rPr>
            <a:t>Objetivos de Desarrollo Sostenible (ODS 5 y ODS 6), 2015-2 030</a:t>
          </a:r>
        </a:p>
      </dsp:txBody>
      <dsp:txXfrm>
        <a:off x="538278" y="1670176"/>
        <a:ext cx="712088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0.52433</cdr:x>
      <cdr:y>0.24151</cdr:y>
    </cdr:from>
    <cdr:to>
      <cdr:x>0.59228</cdr:x>
      <cdr:y>0.29354</cdr:y>
    </cdr:to>
    <cdr:sp macro="" textlink="">
      <cdr:nvSpPr>
        <cdr:cNvPr id="3" name="Rectángulo 2">
          <a:extLst xmlns:a="http://schemas.openxmlformats.org/drawingml/2006/main">
            <a:ext uri="{FF2B5EF4-FFF2-40B4-BE49-F238E27FC236}">
              <a16:creationId xmlns:a16="http://schemas.microsoft.com/office/drawing/2014/main" id="{B02F40A9-9E04-ECBE-31E1-ED3DE71CE696}"/>
            </a:ext>
          </a:extLst>
        </cdr:cNvPr>
        <cdr:cNvSpPr/>
      </cdr:nvSpPr>
      <cdr:spPr>
        <a:xfrm xmlns:a="http://schemas.openxmlformats.org/drawingml/2006/main">
          <a:off x="5953126" y="1591434"/>
          <a:ext cx="771525" cy="3429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BO" sz="1600" b="1" dirty="0">
              <a:solidFill>
                <a:srgbClr val="FF4677"/>
              </a:solidFill>
              <a:latin typeface="+mn-lt"/>
            </a:rPr>
            <a:t>84.5%</a:t>
          </a:r>
        </a:p>
      </cdr:txBody>
    </cdr:sp>
  </cdr:relSizeAnchor>
  <cdr:relSizeAnchor xmlns:cdr="http://schemas.openxmlformats.org/drawingml/2006/chartDrawing">
    <cdr:from>
      <cdr:x>0.66597</cdr:x>
      <cdr:y>0.4205</cdr:y>
    </cdr:from>
    <cdr:to>
      <cdr:x>0.73392</cdr:x>
      <cdr:y>0.47254</cdr:y>
    </cdr:to>
    <cdr:sp macro="" textlink="">
      <cdr:nvSpPr>
        <cdr:cNvPr id="4" name="Rectángulo 3">
          <a:extLst xmlns:a="http://schemas.openxmlformats.org/drawingml/2006/main">
            <a:ext uri="{FF2B5EF4-FFF2-40B4-BE49-F238E27FC236}">
              <a16:creationId xmlns:a16="http://schemas.microsoft.com/office/drawing/2014/main" id="{C80FB965-153E-1618-1F0B-EC2D492FF23B}"/>
            </a:ext>
          </a:extLst>
        </cdr:cNvPr>
        <cdr:cNvSpPr/>
      </cdr:nvSpPr>
      <cdr:spPr>
        <a:xfrm xmlns:a="http://schemas.openxmlformats.org/drawingml/2006/main">
          <a:off x="7561264" y="2770947"/>
          <a:ext cx="771525" cy="3429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BO" sz="1600" b="1" dirty="0">
              <a:solidFill>
                <a:srgbClr val="FF4677"/>
              </a:solidFill>
            </a:rPr>
            <a:t>15.5</a:t>
          </a:r>
          <a:r>
            <a:rPr lang="es-BO" sz="1600" b="1" dirty="0">
              <a:solidFill>
                <a:srgbClr val="FF4677"/>
              </a:solidFill>
              <a:latin typeface="+mn-lt"/>
            </a:rPr>
            <a:t>%</a:t>
          </a:r>
        </a:p>
      </cdr:txBody>
    </cdr:sp>
  </cdr:relSizeAnchor>
  <cdr:relSizeAnchor xmlns:cdr="http://schemas.openxmlformats.org/drawingml/2006/chartDrawing">
    <cdr:from>
      <cdr:x>0.64653</cdr:x>
      <cdr:y>0.73826</cdr:y>
    </cdr:from>
    <cdr:to>
      <cdr:x>0.71449</cdr:x>
      <cdr:y>0.79029</cdr:y>
    </cdr:to>
    <cdr:sp macro="" textlink="">
      <cdr:nvSpPr>
        <cdr:cNvPr id="5" name="Rectángulo 4">
          <a:extLst xmlns:a="http://schemas.openxmlformats.org/drawingml/2006/main">
            <a:ext uri="{FF2B5EF4-FFF2-40B4-BE49-F238E27FC236}">
              <a16:creationId xmlns:a16="http://schemas.microsoft.com/office/drawing/2014/main" id="{64099483-F723-0E23-1F52-157A172975E7}"/>
            </a:ext>
          </a:extLst>
        </cdr:cNvPr>
        <cdr:cNvSpPr/>
      </cdr:nvSpPr>
      <cdr:spPr>
        <a:xfrm xmlns:a="http://schemas.openxmlformats.org/drawingml/2006/main">
          <a:off x="7340601" y="4864859"/>
          <a:ext cx="771525" cy="3429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BO" sz="1600" b="1" dirty="0">
              <a:solidFill>
                <a:srgbClr val="FF4677"/>
              </a:solidFill>
            </a:rPr>
            <a:t>81.5%</a:t>
          </a:r>
          <a:endParaRPr lang="es-BO" sz="1600" b="1" dirty="0">
            <a:solidFill>
              <a:srgbClr val="FF4677"/>
            </a:solidFill>
            <a:latin typeface="+mn-lt"/>
          </a:endParaRPr>
        </a:p>
      </cdr:txBody>
    </cdr:sp>
  </cdr:relSizeAnchor>
  <cdr:relSizeAnchor xmlns:cdr="http://schemas.openxmlformats.org/drawingml/2006/chartDrawing">
    <cdr:from>
      <cdr:x>0.513</cdr:x>
      <cdr:y>0.85871</cdr:y>
    </cdr:from>
    <cdr:to>
      <cdr:x>0.58096</cdr:x>
      <cdr:y>0.91075</cdr:y>
    </cdr:to>
    <cdr:sp macro="" textlink="">
      <cdr:nvSpPr>
        <cdr:cNvPr id="6" name="Rectángulo 5">
          <a:extLst xmlns:a="http://schemas.openxmlformats.org/drawingml/2006/main">
            <a:ext uri="{FF2B5EF4-FFF2-40B4-BE49-F238E27FC236}">
              <a16:creationId xmlns:a16="http://schemas.microsoft.com/office/drawing/2014/main" id="{B6160C68-894D-D286-4613-58061D0D47C1}"/>
            </a:ext>
          </a:extLst>
        </cdr:cNvPr>
        <cdr:cNvSpPr/>
      </cdr:nvSpPr>
      <cdr:spPr>
        <a:xfrm xmlns:a="http://schemas.openxmlformats.org/drawingml/2006/main">
          <a:off x="5824538" y="5658609"/>
          <a:ext cx="771525" cy="3429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BO" sz="1600" b="1" dirty="0">
              <a:solidFill>
                <a:srgbClr val="FF4677"/>
              </a:solidFill>
            </a:rPr>
            <a:t>18.5%</a:t>
          </a:r>
          <a:endParaRPr lang="es-BO" sz="1600" b="1" dirty="0">
            <a:solidFill>
              <a:srgbClr val="FF4677"/>
            </a:solidFill>
            <a:latin typeface="+mn-lt"/>
          </a:endParaRPr>
        </a:p>
      </cdr:txBody>
    </cdr:sp>
  </cdr:relSizeAnchor>
  <cdr:relSizeAnchor xmlns:cdr="http://schemas.openxmlformats.org/drawingml/2006/chartDrawing">
    <cdr:from>
      <cdr:x>0.28719</cdr:x>
      <cdr:y>0.74717</cdr:y>
    </cdr:from>
    <cdr:to>
      <cdr:x>0.35515</cdr:x>
      <cdr:y>0.79921</cdr:y>
    </cdr:to>
    <cdr:sp macro="" textlink="">
      <cdr:nvSpPr>
        <cdr:cNvPr id="7" name="Rectángulo 6">
          <a:extLst xmlns:a="http://schemas.openxmlformats.org/drawingml/2006/main">
            <a:ext uri="{FF2B5EF4-FFF2-40B4-BE49-F238E27FC236}">
              <a16:creationId xmlns:a16="http://schemas.microsoft.com/office/drawing/2014/main" id="{52D6AC1A-FC00-B269-94B2-E9384CC73694}"/>
            </a:ext>
          </a:extLst>
        </cdr:cNvPr>
        <cdr:cNvSpPr/>
      </cdr:nvSpPr>
      <cdr:spPr>
        <a:xfrm xmlns:a="http://schemas.openxmlformats.org/drawingml/2006/main">
          <a:off x="3260725" y="4923596"/>
          <a:ext cx="771525" cy="3429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BO" sz="1600" b="1" dirty="0">
              <a:solidFill>
                <a:srgbClr val="FF4677"/>
              </a:solidFill>
            </a:rPr>
            <a:t>100%</a:t>
          </a:r>
          <a:endParaRPr lang="es-BO" sz="1600" b="1" dirty="0">
            <a:solidFill>
              <a:srgbClr val="FF4677"/>
            </a:solidFill>
            <a:latin typeface="+mn-lt"/>
          </a:endParaRPr>
        </a:p>
      </cdr:txBody>
    </cdr:sp>
  </cdr:relSizeAnchor>
  <cdr:relSizeAnchor xmlns:cdr="http://schemas.openxmlformats.org/drawingml/2006/chartDrawing">
    <cdr:from>
      <cdr:x>0.28663</cdr:x>
      <cdr:y>0.41448</cdr:y>
    </cdr:from>
    <cdr:to>
      <cdr:x>0.35459</cdr:x>
      <cdr:y>0.46651</cdr:y>
    </cdr:to>
    <cdr:sp macro="" textlink="">
      <cdr:nvSpPr>
        <cdr:cNvPr id="8" name="Rectángulo 7">
          <a:extLst xmlns:a="http://schemas.openxmlformats.org/drawingml/2006/main">
            <a:ext uri="{FF2B5EF4-FFF2-40B4-BE49-F238E27FC236}">
              <a16:creationId xmlns:a16="http://schemas.microsoft.com/office/drawing/2014/main" id="{7134A78B-D747-99D1-6C84-247BCDAD1187}"/>
            </a:ext>
          </a:extLst>
        </cdr:cNvPr>
        <cdr:cNvSpPr/>
      </cdr:nvSpPr>
      <cdr:spPr>
        <a:xfrm xmlns:a="http://schemas.openxmlformats.org/drawingml/2006/main">
          <a:off x="3254375" y="2731259"/>
          <a:ext cx="771525" cy="3429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BO" sz="1600" b="1" dirty="0">
              <a:solidFill>
                <a:srgbClr val="FF4677"/>
              </a:solidFill>
            </a:rPr>
            <a:t>80%</a:t>
          </a:r>
          <a:endParaRPr lang="es-BO" sz="1600" b="1" dirty="0">
            <a:solidFill>
              <a:srgbClr val="FF4677"/>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4D1A3-A3C6-497A-99A1-36DB706526A0}" type="datetimeFigureOut">
              <a:rPr lang="es-MX" smtClean="0"/>
              <a:t>12/10/2022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24F2-893D-42AE-9201-8B0DA4851376}" type="slidenum">
              <a:rPr lang="es-MX" smtClean="0"/>
              <a:t>‹Nº›</a:t>
            </a:fld>
            <a:endParaRPr lang="es-MX"/>
          </a:p>
        </p:txBody>
      </p:sp>
    </p:spTree>
    <p:extLst>
      <p:ext uri="{BB962C8B-B14F-4D97-AF65-F5344CB8AC3E}">
        <p14:creationId xmlns:p14="http://schemas.microsoft.com/office/powerpoint/2010/main" val="358072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dispositiva sirve como Pantalla inicial</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a:t>
            </a:fld>
            <a:endParaRPr lang="es-MX"/>
          </a:p>
        </p:txBody>
      </p:sp>
    </p:spTree>
    <p:extLst>
      <p:ext uri="{BB962C8B-B14F-4D97-AF65-F5344CB8AC3E}">
        <p14:creationId xmlns:p14="http://schemas.microsoft.com/office/powerpoint/2010/main" val="331896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Sub diapositiva, con opción a incluir epígrafes, fotos verticales y texto complementario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10</a:t>
            </a:fld>
            <a:endParaRPr lang="es-MX"/>
          </a:p>
        </p:txBody>
      </p:sp>
    </p:spTree>
    <p:extLst>
      <p:ext uri="{BB962C8B-B14F-4D97-AF65-F5344CB8AC3E}">
        <p14:creationId xmlns:p14="http://schemas.microsoft.com/office/powerpoint/2010/main" val="153861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Sub diapositiva, con opción a incluir epígrafes, fotos verticales y texto complementario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11</a:t>
            </a:fld>
            <a:endParaRPr lang="es-MX"/>
          </a:p>
        </p:txBody>
      </p:sp>
    </p:spTree>
    <p:extLst>
      <p:ext uri="{BB962C8B-B14F-4D97-AF65-F5344CB8AC3E}">
        <p14:creationId xmlns:p14="http://schemas.microsoft.com/office/powerpoint/2010/main" val="89486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Sub diapositiva, con opción a incluir epígrafes, fotos verticales y texto complementario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12</a:t>
            </a:fld>
            <a:endParaRPr lang="es-MX"/>
          </a:p>
        </p:txBody>
      </p:sp>
    </p:spTree>
    <p:extLst>
      <p:ext uri="{BB962C8B-B14F-4D97-AF65-F5344CB8AC3E}">
        <p14:creationId xmlns:p14="http://schemas.microsoft.com/office/powerpoint/2010/main" val="338059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Sub diapositiva, con opción a incluir epígrafes, fotos verticales y texto complementario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13</a:t>
            </a:fld>
            <a:endParaRPr lang="es-MX"/>
          </a:p>
        </p:txBody>
      </p:sp>
    </p:spTree>
    <p:extLst>
      <p:ext uri="{BB962C8B-B14F-4D97-AF65-F5344CB8AC3E}">
        <p14:creationId xmlns:p14="http://schemas.microsoft.com/office/powerpoint/2010/main" val="371249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Sub diapositiva, con opción a incluir epígrafes, fotos verticales y texto complementario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14</a:t>
            </a:fld>
            <a:endParaRPr lang="es-MX"/>
          </a:p>
        </p:txBody>
      </p:sp>
    </p:spTree>
    <p:extLst>
      <p:ext uri="{BB962C8B-B14F-4D97-AF65-F5344CB8AC3E}">
        <p14:creationId xmlns:p14="http://schemas.microsoft.com/office/powerpoint/2010/main" val="210361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Hoja de vida del expositor/a</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2</a:t>
            </a:fld>
            <a:endParaRPr lang="es-MX"/>
          </a:p>
        </p:txBody>
      </p:sp>
    </p:spTree>
    <p:extLst>
      <p:ext uri="{BB962C8B-B14F-4D97-AF65-F5344CB8AC3E}">
        <p14:creationId xmlns:p14="http://schemas.microsoft.com/office/powerpoint/2010/main" val="200895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dispositiva sirve como caratula principal de la presentación. Podrán cambiar la fotografía por una de su preferencia, ya sea vertical u horizontal.</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3</a:t>
            </a:fld>
            <a:endParaRPr lang="es-MX"/>
          </a:p>
        </p:txBody>
      </p:sp>
    </p:spTree>
    <p:extLst>
      <p:ext uri="{BB962C8B-B14F-4D97-AF65-F5344CB8AC3E}">
        <p14:creationId xmlns:p14="http://schemas.microsoft.com/office/powerpoint/2010/main" val="393721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Para presentación de gráficos, infografías y otros similares</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4</a:t>
            </a:fld>
            <a:endParaRPr lang="es-MX"/>
          </a:p>
        </p:txBody>
      </p:sp>
    </p:spTree>
    <p:extLst>
      <p:ext uri="{BB962C8B-B14F-4D97-AF65-F5344CB8AC3E}">
        <p14:creationId xmlns:p14="http://schemas.microsoft.com/office/powerpoint/2010/main" val="258286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Para presentación de gráficos, infografías y otros similares</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5</a:t>
            </a:fld>
            <a:endParaRPr lang="es-MX"/>
          </a:p>
        </p:txBody>
      </p:sp>
    </p:spTree>
    <p:extLst>
      <p:ext uri="{BB962C8B-B14F-4D97-AF65-F5344CB8AC3E}">
        <p14:creationId xmlns:p14="http://schemas.microsoft.com/office/powerpoint/2010/main" val="24182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Subtítulos Nivel 1, con presencia de fotografía y caja de texto. Si requieren la foto puede ser reemplazad por otra o por un gráfico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6</a:t>
            </a:fld>
            <a:endParaRPr lang="es-MX"/>
          </a:p>
        </p:txBody>
      </p:sp>
    </p:spTree>
    <p:extLst>
      <p:ext uri="{BB962C8B-B14F-4D97-AF65-F5344CB8AC3E}">
        <p14:creationId xmlns:p14="http://schemas.microsoft.com/office/powerpoint/2010/main" val="71491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Subtítulos Nivel 1, con presencia de fotografía y caja de texto. Si requieren la foto puede ser reemplazad por otra o por un gráfico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7</a:t>
            </a:fld>
            <a:endParaRPr lang="es-MX"/>
          </a:p>
        </p:txBody>
      </p:sp>
    </p:spTree>
    <p:extLst>
      <p:ext uri="{BB962C8B-B14F-4D97-AF65-F5344CB8AC3E}">
        <p14:creationId xmlns:p14="http://schemas.microsoft.com/office/powerpoint/2010/main" val="354104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Subtítulos Nivel 1, con presencia de fotografía y caja de texto. Si requieren la foto puede ser reemplazad por otra o por un gráfico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8</a:t>
            </a:fld>
            <a:endParaRPr lang="es-MX"/>
          </a:p>
        </p:txBody>
      </p:sp>
    </p:spTree>
    <p:extLst>
      <p:ext uri="{BB962C8B-B14F-4D97-AF65-F5344CB8AC3E}">
        <p14:creationId xmlns:p14="http://schemas.microsoft.com/office/powerpoint/2010/main" val="109629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Sub diapositiva, con opción a incluir epígrafes, fotos verticales y texto complementario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9</a:t>
            </a:fld>
            <a:endParaRPr lang="es-MX"/>
          </a:p>
        </p:txBody>
      </p:sp>
    </p:spTree>
    <p:extLst>
      <p:ext uri="{BB962C8B-B14F-4D97-AF65-F5344CB8AC3E}">
        <p14:creationId xmlns:p14="http://schemas.microsoft.com/office/powerpoint/2010/main" val="382220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7893-CD9E-1FD9-2E1E-28047CEA2A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68E692A-0EA2-C93F-F95C-52DF78431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A193EE3-7A86-5A30-9A84-1E7B6EF80F79}"/>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5" name="Marcador de pie de página 4">
            <a:extLst>
              <a:ext uri="{FF2B5EF4-FFF2-40B4-BE49-F238E27FC236}">
                <a16:creationId xmlns:a16="http://schemas.microsoft.com/office/drawing/2014/main" id="{4938D207-CE2A-2D7D-FA12-4A8DCB220D1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D8F885-C802-8BCA-27DC-1E02A1CE9DAE}"/>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129066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FF284-077A-6A91-ECE4-C4EAD96492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4DF0290-C6CB-47B4-A4C6-396EF2FD68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BB48EDD-4464-4B4F-C92E-0C5280E32F1F}"/>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5" name="Marcador de pie de página 4">
            <a:extLst>
              <a:ext uri="{FF2B5EF4-FFF2-40B4-BE49-F238E27FC236}">
                <a16:creationId xmlns:a16="http://schemas.microsoft.com/office/drawing/2014/main" id="{3DE94B75-5E7B-C80C-F32A-B93AC9555B8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142509-9F51-C066-7096-1AE05316E25F}"/>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45868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AA7392-ECAF-829A-28A7-B917D9B0B6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D55E2F2-2D74-168B-7E8B-FC2A2F2DFAD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DF4A6E-2A46-A1FD-B4AE-7EFAD40D41F6}"/>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5" name="Marcador de pie de página 4">
            <a:extLst>
              <a:ext uri="{FF2B5EF4-FFF2-40B4-BE49-F238E27FC236}">
                <a16:creationId xmlns:a16="http://schemas.microsoft.com/office/drawing/2014/main" id="{A116BDB6-0625-193A-E834-9BE6CB94C2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864F3FD-7F3D-7F17-46CA-F27C4680540D}"/>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372308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B4A77-64EA-959B-CE7E-C49BC7E8CB8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243C51F-6DAA-CAB7-9F22-124E625126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A68C37-2D66-8381-1894-E33C5CFC8C5C}"/>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5" name="Marcador de pie de página 4">
            <a:extLst>
              <a:ext uri="{FF2B5EF4-FFF2-40B4-BE49-F238E27FC236}">
                <a16:creationId xmlns:a16="http://schemas.microsoft.com/office/drawing/2014/main" id="{AD66AA66-7AF8-750A-BB14-8987F1AA76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85A99AF-F0E9-EF36-8476-72A2C279CB7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93076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2D21A-5A44-587B-9DF8-572AB5B7AD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24F17BE-1E33-53FA-273B-E1F65CC07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C15822-39F0-4380-4062-45E3DC2E0A2E}"/>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5" name="Marcador de pie de página 4">
            <a:extLst>
              <a:ext uri="{FF2B5EF4-FFF2-40B4-BE49-F238E27FC236}">
                <a16:creationId xmlns:a16="http://schemas.microsoft.com/office/drawing/2014/main" id="{E52D2B70-77A4-7003-640C-C2F423470A6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94BBFF-7EB4-008D-1939-14048089E2A5}"/>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7623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C0F62-58A8-67CF-0E63-DC18C02BDC9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A13632E-D9D5-BC68-D518-36915123B4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098FE89-3A8B-3B98-EAFE-7238A173B62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C959192-103A-9AB9-83A6-A492802A6ED8}"/>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6" name="Marcador de pie de página 5">
            <a:extLst>
              <a:ext uri="{FF2B5EF4-FFF2-40B4-BE49-F238E27FC236}">
                <a16:creationId xmlns:a16="http://schemas.microsoft.com/office/drawing/2014/main" id="{043FAF07-AF7E-D76F-710C-E16D49C08F1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4B7B7E-E60E-D9D6-F665-B1134B0C5C95}"/>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69553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5C3DF-C584-4964-A5C6-AA2AEC6CC32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44B72C-2351-9B8D-3745-5023A71A2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3B3E67-10AA-BCEC-AD39-060B227710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C609BE1-4494-D066-223B-18D6B6B96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AE4DD98-A6F4-EA88-7402-71F479A5FE7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EDDCA00-85BF-10B9-7F2F-B61BA83E1699}"/>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8" name="Marcador de pie de página 7">
            <a:extLst>
              <a:ext uri="{FF2B5EF4-FFF2-40B4-BE49-F238E27FC236}">
                <a16:creationId xmlns:a16="http://schemas.microsoft.com/office/drawing/2014/main" id="{FBA73792-A8AB-F7C6-FAE0-E7E2319F37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A32D668-A39A-8D01-DAC4-36E00E4B21A3}"/>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81216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8B33F-0DA2-0FED-B4A3-BC6B0783A3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DAE0991-250E-B871-F012-CE35CC43BB1F}"/>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4" name="Marcador de pie de página 3">
            <a:extLst>
              <a:ext uri="{FF2B5EF4-FFF2-40B4-BE49-F238E27FC236}">
                <a16:creationId xmlns:a16="http://schemas.microsoft.com/office/drawing/2014/main" id="{F7E03777-44E9-D581-7A7F-F71A2206BBE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2FEEFAD-87EB-54DE-3A07-8C0FD4A63FE7}"/>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37220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87B342-2711-11BF-0A01-4AE231F7CEC3}"/>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3" name="Marcador de pie de página 2">
            <a:extLst>
              <a:ext uri="{FF2B5EF4-FFF2-40B4-BE49-F238E27FC236}">
                <a16:creationId xmlns:a16="http://schemas.microsoft.com/office/drawing/2014/main" id="{1FC0C3C2-044E-0165-4BB0-29FDA21C0E7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8D907F1-98D0-191B-AAED-FCD5B8C44983}"/>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43604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A77B4-CDD0-24CF-02FE-4B30C040D5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C27534D-F291-6D20-E922-595011207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5BCF604-9582-3355-0B5A-BE916D497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3D827F-0980-AF3A-2927-EFCAD491EE7A}"/>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6" name="Marcador de pie de página 5">
            <a:extLst>
              <a:ext uri="{FF2B5EF4-FFF2-40B4-BE49-F238E27FC236}">
                <a16:creationId xmlns:a16="http://schemas.microsoft.com/office/drawing/2014/main" id="{9AEF9B06-BBFB-9333-3499-69D6E56E77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C647D5D-BC90-B246-F80E-86E4432CECC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10445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5159-28E0-0D2D-8733-569A3DBCC2B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F4B0369-39D8-9324-3A53-69A3D9C3A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a:extLst>
              <a:ext uri="{FF2B5EF4-FFF2-40B4-BE49-F238E27FC236}">
                <a16:creationId xmlns:a16="http://schemas.microsoft.com/office/drawing/2014/main" id="{51B4423A-6E30-1F21-3A55-70F07735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47A116-A7C8-AFA1-374C-986AAC79E882}"/>
              </a:ext>
            </a:extLst>
          </p:cNvPr>
          <p:cNvSpPr>
            <a:spLocks noGrp="1"/>
          </p:cNvSpPr>
          <p:nvPr>
            <p:ph type="dt" sz="half" idx="10"/>
          </p:nvPr>
        </p:nvSpPr>
        <p:spPr/>
        <p:txBody>
          <a:bodyPr/>
          <a:lstStyle/>
          <a:p>
            <a:fld id="{4D484082-065E-4354-8A63-6EDF70C80D81}" type="datetimeFigureOut">
              <a:rPr lang="es-MX" smtClean="0"/>
              <a:t>12/10/2022</a:t>
            </a:fld>
            <a:endParaRPr lang="es-MX"/>
          </a:p>
        </p:txBody>
      </p:sp>
      <p:sp>
        <p:nvSpPr>
          <p:cNvPr id="6" name="Marcador de pie de página 5">
            <a:extLst>
              <a:ext uri="{FF2B5EF4-FFF2-40B4-BE49-F238E27FC236}">
                <a16:creationId xmlns:a16="http://schemas.microsoft.com/office/drawing/2014/main" id="{1BF073CA-96AE-0FE1-7224-AEB91084860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5237D47-EA26-B813-56F1-334CD3F294C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61406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7F1F7F-0E1D-FCE6-6524-7C6926A0D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387D9C-D602-6A0E-3980-0D652003B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B7F585-7E38-83E1-D05C-5ABCA05D1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84082-065E-4354-8A63-6EDF70C80D81}" type="datetimeFigureOut">
              <a:rPr lang="es-MX" smtClean="0"/>
              <a:t>12/10/2022</a:t>
            </a:fld>
            <a:endParaRPr lang="es-MX"/>
          </a:p>
        </p:txBody>
      </p:sp>
      <p:sp>
        <p:nvSpPr>
          <p:cNvPr id="5" name="Marcador de pie de página 4">
            <a:extLst>
              <a:ext uri="{FF2B5EF4-FFF2-40B4-BE49-F238E27FC236}">
                <a16:creationId xmlns:a16="http://schemas.microsoft.com/office/drawing/2014/main" id="{209C68B9-CC15-B4A9-39CE-36EF57263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94228FD-1124-2D5B-883F-A3AD2566F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25F1B-DF0B-47CC-A62B-1A189E997941}" type="slidenum">
              <a:rPr lang="es-MX" smtClean="0"/>
              <a:t>‹Nº›</a:t>
            </a:fld>
            <a:endParaRPr lang="es-MX"/>
          </a:p>
        </p:txBody>
      </p:sp>
    </p:spTree>
    <p:extLst>
      <p:ext uri="{BB962C8B-B14F-4D97-AF65-F5344CB8AC3E}">
        <p14:creationId xmlns:p14="http://schemas.microsoft.com/office/powerpoint/2010/main" val="254831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6.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16.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2B6B17-2ED0-A23C-C6E4-81A5EEE01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 y="0"/>
            <a:ext cx="12191238" cy="6858000"/>
          </a:xfrm>
          <a:prstGeom prst="rect">
            <a:avLst/>
          </a:prstGeom>
        </p:spPr>
      </p:pic>
      <p:pic>
        <p:nvPicPr>
          <p:cNvPr id="4" name="Imagen 3">
            <a:extLst>
              <a:ext uri="{FF2B5EF4-FFF2-40B4-BE49-F238E27FC236}">
                <a16:creationId xmlns:a16="http://schemas.microsoft.com/office/drawing/2014/main" id="{23F4A59A-4570-783E-72E3-DD3E78138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spTree>
    <p:extLst>
      <p:ext uri="{BB962C8B-B14F-4D97-AF65-F5344CB8AC3E}">
        <p14:creationId xmlns:p14="http://schemas.microsoft.com/office/powerpoint/2010/main" val="37711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2729E11-48FF-3F71-9D7E-70542A6CA5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036" y="-562278"/>
            <a:ext cx="6959364" cy="2363583"/>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4"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3" name="CuadroTexto 22">
            <a:extLst>
              <a:ext uri="{FF2B5EF4-FFF2-40B4-BE49-F238E27FC236}">
                <a16:creationId xmlns:a16="http://schemas.microsoft.com/office/drawing/2014/main" id="{2FB77190-D76A-63AD-8868-E4C4D2D57E28}"/>
              </a:ext>
            </a:extLst>
          </p:cNvPr>
          <p:cNvSpPr txBox="1"/>
          <p:nvPr/>
        </p:nvSpPr>
        <p:spPr>
          <a:xfrm>
            <a:off x="448945" y="263579"/>
            <a:ext cx="5767401" cy="584775"/>
          </a:xfrm>
          <a:prstGeom prst="rect">
            <a:avLst/>
          </a:prstGeom>
          <a:noFill/>
        </p:spPr>
        <p:txBody>
          <a:bodyPr wrap="square" rtlCol="0">
            <a:spAutoFit/>
          </a:bodyPr>
          <a:lstStyle/>
          <a:p>
            <a:r>
              <a:rPr lang="es-MX" sz="3200" i="1" dirty="0">
                <a:solidFill>
                  <a:srgbClr val="ECCAC2"/>
                </a:solidFill>
                <a:latin typeface="AktivGrotesk-Thin" panose="020B0403020202020204" pitchFamily="34" charset="0"/>
              </a:rPr>
              <a:t>Brechas identificadas en las EPSA</a:t>
            </a:r>
          </a:p>
        </p:txBody>
      </p:sp>
      <p:graphicFrame>
        <p:nvGraphicFramePr>
          <p:cNvPr id="2" name="Marcador de contenido 5">
            <a:extLst>
              <a:ext uri="{FF2B5EF4-FFF2-40B4-BE49-F238E27FC236}">
                <a16:creationId xmlns:a16="http://schemas.microsoft.com/office/drawing/2014/main" id="{D98A5B2C-62ED-A85A-8C54-29DBEFE7F465}"/>
              </a:ext>
            </a:extLst>
          </p:cNvPr>
          <p:cNvGraphicFramePr>
            <a:graphicFrameLocks/>
          </p:cNvGraphicFramePr>
          <p:nvPr>
            <p:extLst>
              <p:ext uri="{D42A27DB-BD31-4B8C-83A1-F6EECF244321}">
                <p14:modId xmlns:p14="http://schemas.microsoft.com/office/powerpoint/2010/main" val="680757548"/>
              </p:ext>
            </p:extLst>
          </p:nvPr>
        </p:nvGraphicFramePr>
        <p:xfrm>
          <a:off x="539446" y="0"/>
          <a:ext cx="11353800" cy="65896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4904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2729E11-48FF-3F71-9D7E-70542A6CA5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823" y="-356625"/>
            <a:ext cx="9000719" cy="1660996"/>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4"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3" name="CuadroTexto 22">
            <a:extLst>
              <a:ext uri="{FF2B5EF4-FFF2-40B4-BE49-F238E27FC236}">
                <a16:creationId xmlns:a16="http://schemas.microsoft.com/office/drawing/2014/main" id="{2FB77190-D76A-63AD-8868-E4C4D2D57E28}"/>
              </a:ext>
            </a:extLst>
          </p:cNvPr>
          <p:cNvSpPr txBox="1"/>
          <p:nvPr/>
        </p:nvSpPr>
        <p:spPr>
          <a:xfrm>
            <a:off x="761261" y="245736"/>
            <a:ext cx="8430363" cy="523220"/>
          </a:xfrm>
          <a:prstGeom prst="rect">
            <a:avLst/>
          </a:prstGeom>
          <a:noFill/>
        </p:spPr>
        <p:txBody>
          <a:bodyPr wrap="square" rtlCol="0">
            <a:spAutoFit/>
          </a:bodyPr>
          <a:lstStyle/>
          <a:p>
            <a:r>
              <a:rPr lang="es-MX" sz="2800" b="1" i="1" dirty="0">
                <a:solidFill>
                  <a:schemeClr val="bg1"/>
                </a:solidFill>
                <a:latin typeface="AktivGrotesk-Thin" panose="020B0403020202020204" pitchFamily="34" charset="0"/>
              </a:rPr>
              <a:t>Mujeres Trabajadoras en EPSA que son Jefas de Hogar</a:t>
            </a:r>
            <a:endParaRPr lang="es-MX" sz="2800" i="1" dirty="0">
              <a:solidFill>
                <a:schemeClr val="bg1"/>
              </a:solidFill>
              <a:latin typeface="AktivGrotesk-Thin" panose="020B0403020202020204" pitchFamily="34" charset="0"/>
            </a:endParaRPr>
          </a:p>
        </p:txBody>
      </p:sp>
      <p:graphicFrame>
        <p:nvGraphicFramePr>
          <p:cNvPr id="4" name="Marcador de contenido 4">
            <a:extLst>
              <a:ext uri="{FF2B5EF4-FFF2-40B4-BE49-F238E27FC236}">
                <a16:creationId xmlns:a16="http://schemas.microsoft.com/office/drawing/2014/main" id="{D0576B78-6F54-4DE8-4C6C-BCAE1DE1A5BD}"/>
              </a:ext>
            </a:extLst>
          </p:cNvPr>
          <p:cNvGraphicFramePr>
            <a:graphicFrameLocks/>
          </p:cNvGraphicFramePr>
          <p:nvPr>
            <p:extLst>
              <p:ext uri="{D42A27DB-BD31-4B8C-83A1-F6EECF244321}">
                <p14:modId xmlns:p14="http://schemas.microsoft.com/office/powerpoint/2010/main" val="1934582160"/>
              </p:ext>
            </p:extLst>
          </p:nvPr>
        </p:nvGraphicFramePr>
        <p:xfrm>
          <a:off x="838200" y="1690688"/>
          <a:ext cx="5295900" cy="32099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Gráfico 4">
            <a:extLst>
              <a:ext uri="{FF2B5EF4-FFF2-40B4-BE49-F238E27FC236}">
                <a16:creationId xmlns:a16="http://schemas.microsoft.com/office/drawing/2014/main" id="{2245A8D7-6DDA-DAED-39D1-70E259449556}"/>
              </a:ext>
            </a:extLst>
          </p:cNvPr>
          <p:cNvGraphicFramePr/>
          <p:nvPr>
            <p:extLst>
              <p:ext uri="{D42A27DB-BD31-4B8C-83A1-F6EECF244321}">
                <p14:modId xmlns:p14="http://schemas.microsoft.com/office/powerpoint/2010/main" val="2528789254"/>
              </p:ext>
            </p:extLst>
          </p:nvPr>
        </p:nvGraphicFramePr>
        <p:xfrm>
          <a:off x="6543674" y="1690687"/>
          <a:ext cx="5295900" cy="3209925"/>
        </p:xfrm>
        <a:graphic>
          <a:graphicData uri="http://schemas.openxmlformats.org/drawingml/2006/chart">
            <c:chart xmlns:c="http://schemas.openxmlformats.org/drawingml/2006/chart" xmlns:r="http://schemas.openxmlformats.org/officeDocument/2006/relationships" r:id="rId7"/>
          </a:graphicData>
        </a:graphic>
      </p:graphicFrame>
      <p:sp>
        <p:nvSpPr>
          <p:cNvPr id="6" name="Rectángulo: esquinas redondeadas 5">
            <a:extLst>
              <a:ext uri="{FF2B5EF4-FFF2-40B4-BE49-F238E27FC236}">
                <a16:creationId xmlns:a16="http://schemas.microsoft.com/office/drawing/2014/main" id="{73B46D2F-EA78-17C4-6A2C-142A3E783695}"/>
              </a:ext>
            </a:extLst>
          </p:cNvPr>
          <p:cNvSpPr/>
          <p:nvPr/>
        </p:nvSpPr>
        <p:spPr>
          <a:xfrm>
            <a:off x="352426" y="1376362"/>
            <a:ext cx="2528887" cy="628650"/>
          </a:xfrm>
          <a:prstGeom prst="roundRect">
            <a:avLst/>
          </a:prstGeom>
          <a:solidFill>
            <a:srgbClr val="CF7B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En Cooperativas</a:t>
            </a:r>
          </a:p>
        </p:txBody>
      </p:sp>
      <p:sp>
        <p:nvSpPr>
          <p:cNvPr id="7" name="Rectángulo: esquinas redondeadas 6">
            <a:extLst>
              <a:ext uri="{FF2B5EF4-FFF2-40B4-BE49-F238E27FC236}">
                <a16:creationId xmlns:a16="http://schemas.microsoft.com/office/drawing/2014/main" id="{11DDB6D1-1C8E-B5FB-E2C8-4A66A7DC220C}"/>
              </a:ext>
            </a:extLst>
          </p:cNvPr>
          <p:cNvSpPr/>
          <p:nvPr/>
        </p:nvSpPr>
        <p:spPr>
          <a:xfrm>
            <a:off x="6391276" y="1376362"/>
            <a:ext cx="2528887" cy="628650"/>
          </a:xfrm>
          <a:prstGeom prst="roundRect">
            <a:avLst/>
          </a:prstGeom>
          <a:solidFill>
            <a:srgbClr val="CF7B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En Empresas Municipales</a:t>
            </a:r>
          </a:p>
        </p:txBody>
      </p:sp>
      <p:pic>
        <p:nvPicPr>
          <p:cNvPr id="10" name="Imagen 9">
            <a:extLst>
              <a:ext uri="{FF2B5EF4-FFF2-40B4-BE49-F238E27FC236}">
                <a16:creationId xmlns:a16="http://schemas.microsoft.com/office/drawing/2014/main" id="{440EAB15-3E7C-0BD8-CDF0-BA965B91B7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6213" y="3534150"/>
            <a:ext cx="4595438" cy="4595438"/>
          </a:xfrm>
          <a:prstGeom prst="rect">
            <a:avLst/>
          </a:prstGeom>
        </p:spPr>
      </p:pic>
    </p:spTree>
    <p:extLst>
      <p:ext uri="{BB962C8B-B14F-4D97-AF65-F5344CB8AC3E}">
        <p14:creationId xmlns:p14="http://schemas.microsoft.com/office/powerpoint/2010/main" val="366446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4CC7EBCF-8658-A980-A379-3C564FEA7707}"/>
              </a:ext>
            </a:extLst>
          </p:cNvPr>
          <p:cNvSpPr txBox="1">
            <a:spLocks/>
          </p:cNvSpPr>
          <p:nvPr/>
        </p:nvSpPr>
        <p:spPr>
          <a:xfrm>
            <a:off x="972785" y="0"/>
            <a:ext cx="10515600" cy="1325563"/>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sz="2800" dirty="0">
                <a:solidFill>
                  <a:srgbClr val="CD745F"/>
                </a:solidFill>
                <a:effectLst>
                  <a:outerShdw blurRad="38100" dist="38100" dir="2700000" algn="tl">
                    <a:srgbClr val="000000">
                      <a:alpha val="43137"/>
                    </a:srgbClr>
                  </a:outerShdw>
                </a:effectLst>
                <a:latin typeface="72 Black" panose="020B0A04030603020204" pitchFamily="34" charset="0"/>
              </a:rPr>
              <a:t>¿Cuáles son los 3 principales desafíos que enfrenta una mujer para ser líder en el sector de agua y saneamiento?</a:t>
            </a:r>
          </a:p>
        </p:txBody>
      </p:sp>
      <p:pic>
        <p:nvPicPr>
          <p:cNvPr id="3" name="Imagen 2">
            <a:extLst>
              <a:ext uri="{FF2B5EF4-FFF2-40B4-BE49-F238E27FC236}">
                <a16:creationId xmlns:a16="http://schemas.microsoft.com/office/drawing/2014/main" id="{7F99DA43-89E3-10C5-7C5D-FE3759770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169" y="1428003"/>
            <a:ext cx="4674832" cy="4404610"/>
          </a:xfrm>
          <a:prstGeom prst="rect">
            <a:avLst/>
          </a:prstGeom>
        </p:spPr>
      </p:pic>
    </p:spTree>
    <p:extLst>
      <p:ext uri="{BB962C8B-B14F-4D97-AF65-F5344CB8AC3E}">
        <p14:creationId xmlns:p14="http://schemas.microsoft.com/office/powerpoint/2010/main" val="8955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4" name="Título 1">
            <a:extLst>
              <a:ext uri="{FF2B5EF4-FFF2-40B4-BE49-F238E27FC236}">
                <a16:creationId xmlns:a16="http://schemas.microsoft.com/office/drawing/2014/main" id="{76260B5D-3870-F1DF-7A2C-909D946CDBCF}"/>
              </a:ext>
            </a:extLst>
          </p:cNvPr>
          <p:cNvSpPr txBox="1">
            <a:spLocks/>
          </p:cNvSpPr>
          <p:nvPr/>
        </p:nvSpPr>
        <p:spPr>
          <a:xfrm>
            <a:off x="972785" y="-8484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sz="2800">
                <a:solidFill>
                  <a:srgbClr val="196374"/>
                </a:solidFill>
                <a:latin typeface="72 Black" panose="020B0A04030603020204" pitchFamily="34" charset="0"/>
              </a:rPr>
              <a:t>¿Qué se necesita para mejorar la participación y liderazgo de las mujeres en el sector de agua y saneamiento?</a:t>
            </a:r>
            <a:endParaRPr lang="es-BO" sz="2800" dirty="0">
              <a:solidFill>
                <a:srgbClr val="196374"/>
              </a:solidFill>
              <a:latin typeface="72 Black" panose="020B0A04030603020204" pitchFamily="34" charset="0"/>
            </a:endParaRPr>
          </a:p>
        </p:txBody>
      </p:sp>
      <p:graphicFrame>
        <p:nvGraphicFramePr>
          <p:cNvPr id="5" name="Gráfico 4">
            <a:extLst>
              <a:ext uri="{FF2B5EF4-FFF2-40B4-BE49-F238E27FC236}">
                <a16:creationId xmlns:a16="http://schemas.microsoft.com/office/drawing/2014/main" id="{93C53635-654C-E501-4A42-A0374F803441}"/>
              </a:ext>
            </a:extLst>
          </p:cNvPr>
          <p:cNvGraphicFramePr/>
          <p:nvPr>
            <p:extLst>
              <p:ext uri="{D42A27DB-BD31-4B8C-83A1-F6EECF244321}">
                <p14:modId xmlns:p14="http://schemas.microsoft.com/office/powerpoint/2010/main" val="3156026700"/>
              </p:ext>
            </p:extLst>
          </p:nvPr>
        </p:nvGraphicFramePr>
        <p:xfrm>
          <a:off x="1203873" y="1406304"/>
          <a:ext cx="9784254" cy="46135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4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7279DFCA-9AF2-9F92-F4C7-42D7644CC53A}"/>
              </a:ext>
            </a:extLst>
          </p:cNvPr>
          <p:cNvSpPr txBox="1">
            <a:spLocks/>
          </p:cNvSpPr>
          <p:nvPr/>
        </p:nvSpPr>
        <p:spPr>
          <a:xfrm>
            <a:off x="972785"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sz="2800">
                <a:solidFill>
                  <a:srgbClr val="196374"/>
                </a:solidFill>
                <a:latin typeface="72 Black" panose="020B0A04030603020204" pitchFamily="34" charset="0"/>
              </a:rPr>
              <a:t>Propuestas de lineamentos estratégicos para una agenda conjunta para el fortalecimiento del liderazgo de las mujeres en el sector </a:t>
            </a:r>
            <a:endParaRPr lang="es-BO" sz="2800" dirty="0">
              <a:solidFill>
                <a:srgbClr val="196374"/>
              </a:solidFill>
              <a:latin typeface="72 Black" panose="020B0A04030603020204" pitchFamily="34" charset="0"/>
            </a:endParaRPr>
          </a:p>
        </p:txBody>
      </p:sp>
      <p:pic>
        <p:nvPicPr>
          <p:cNvPr id="3" name="Imagen 2">
            <a:extLst>
              <a:ext uri="{FF2B5EF4-FFF2-40B4-BE49-F238E27FC236}">
                <a16:creationId xmlns:a16="http://schemas.microsoft.com/office/drawing/2014/main" id="{679D8D11-1611-1C61-E4D2-EF4A9D224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480" y="1707421"/>
            <a:ext cx="8732276" cy="3687464"/>
          </a:xfrm>
          <a:prstGeom prst="rect">
            <a:avLst/>
          </a:prstGeom>
        </p:spPr>
      </p:pic>
    </p:spTree>
    <p:extLst>
      <p:ext uri="{BB962C8B-B14F-4D97-AF65-F5344CB8AC3E}">
        <p14:creationId xmlns:p14="http://schemas.microsoft.com/office/powerpoint/2010/main" val="14166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800" b="1" dirty="0">
                <a:solidFill>
                  <a:srgbClr val="CD745F"/>
                </a:solidFill>
                <a:latin typeface="72 Black" panose="020B0A04030603020204" pitchFamily="34" charset="0"/>
              </a:rPr>
              <a:t>CONCLUSIONES</a:t>
            </a:r>
          </a:p>
        </p:txBody>
      </p:sp>
      <p:sp>
        <p:nvSpPr>
          <p:cNvPr id="6" name="Rectángulo 5">
            <a:extLst>
              <a:ext uri="{FF2B5EF4-FFF2-40B4-BE49-F238E27FC236}">
                <a16:creationId xmlns:a16="http://schemas.microsoft.com/office/drawing/2014/main" id="{346CD8F7-0F06-3925-7F73-A9A23E0131C7}"/>
              </a:ext>
            </a:extLst>
          </p:cNvPr>
          <p:cNvSpPr/>
          <p:nvPr/>
        </p:nvSpPr>
        <p:spPr>
          <a:xfrm>
            <a:off x="2991057" y="1653222"/>
            <a:ext cx="8938437" cy="1777214"/>
          </a:xfrm>
          <a:prstGeom prst="rect">
            <a:avLst/>
          </a:prstGeom>
          <a:solidFill>
            <a:srgbClr val="49BC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FF4677"/>
              </a:buClr>
            </a:pPr>
            <a:r>
              <a:rPr lang="es-BO" sz="2000" dirty="0">
                <a:solidFill>
                  <a:schemeClr val="bg1"/>
                </a:solidFill>
                <a:effectLst/>
                <a:ea typeface="Calibri" panose="020F0502020204030204" pitchFamily="34" charset="0"/>
                <a:cs typeface="Times New Roman" panose="02020603050405020304" pitchFamily="18" charset="0"/>
              </a:rPr>
              <a:t>La administración de poder en cargos directivos incluye la gestión política y la mayoría de las mujeres no han recibido capacitación para el desarrollado de habilidades en el área, lo que podría limitar su acción al asumir cargos directivos y de toma de decisiones. Es importante mejorar capacidades de las mujeres en gestión política y negociación multinivel.</a:t>
            </a:r>
          </a:p>
          <a:p>
            <a:pPr algn="just"/>
            <a:endParaRPr lang="es-BO" sz="2000" dirty="0"/>
          </a:p>
        </p:txBody>
      </p:sp>
      <p:sp>
        <p:nvSpPr>
          <p:cNvPr id="7" name="Rectángulo 6">
            <a:extLst>
              <a:ext uri="{FF2B5EF4-FFF2-40B4-BE49-F238E27FC236}">
                <a16:creationId xmlns:a16="http://schemas.microsoft.com/office/drawing/2014/main" id="{A1C31A06-D368-8791-A3CD-53A1DE3505F0}"/>
              </a:ext>
            </a:extLst>
          </p:cNvPr>
          <p:cNvSpPr/>
          <p:nvPr/>
        </p:nvSpPr>
        <p:spPr>
          <a:xfrm>
            <a:off x="2183680" y="4073580"/>
            <a:ext cx="9816934" cy="1080050"/>
          </a:xfrm>
          <a:prstGeom prst="rect">
            <a:avLst/>
          </a:prstGeom>
          <a:solidFill>
            <a:srgbClr val="1963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buClr>
                <a:srgbClr val="FF4677"/>
              </a:buClr>
              <a:tabLst>
                <a:tab pos="457200" algn="l"/>
              </a:tabLst>
            </a:pPr>
            <a:r>
              <a:rPr lang="es-BO" sz="1800" dirty="0">
                <a:effectLst/>
                <a:latin typeface="Arial" panose="020B0604020202020204" pitchFamily="34" charset="0"/>
                <a:ea typeface="Calibri" panose="020F0502020204030204" pitchFamily="34" charset="0"/>
                <a:cs typeface="Times New Roman" panose="02020603050405020304" pitchFamily="18" charset="0"/>
              </a:rPr>
              <a:t>Las mujeres del sector no están conectadas entre sí, </a:t>
            </a:r>
            <a:r>
              <a:rPr lang="es-BO" dirty="0">
                <a:latin typeface="Arial" panose="020B0604020202020204" pitchFamily="34" charset="0"/>
                <a:ea typeface="Calibri" panose="020F0502020204030204" pitchFamily="34" charset="0"/>
                <a:cs typeface="Times New Roman" panose="02020603050405020304" pitchFamily="18" charset="0"/>
              </a:rPr>
              <a:t>lo cual </a:t>
            </a:r>
            <a:r>
              <a:rPr lang="es-BO" sz="1800" dirty="0">
                <a:effectLst/>
                <a:latin typeface="Arial" panose="020B0604020202020204" pitchFamily="34" charset="0"/>
                <a:ea typeface="Calibri" panose="020F0502020204030204" pitchFamily="34" charset="0"/>
                <a:cs typeface="Times New Roman" panose="02020603050405020304" pitchFamily="18" charset="0"/>
              </a:rPr>
              <a:t>no permite desarrollar acciones conjuntas a favor de la equidad de género y su desarrollo profesional.</a:t>
            </a: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BO" sz="2000" dirty="0"/>
          </a:p>
        </p:txBody>
      </p:sp>
      <p:pic>
        <p:nvPicPr>
          <p:cNvPr id="8" name="Imagen 7"/>
          <p:cNvPicPr/>
          <p:nvPr/>
        </p:nvPicPr>
        <p:blipFill rotWithShape="1">
          <a:blip r:embed="rId2" cstate="hqprint">
            <a:extLst>
              <a:ext uri="{28A0092B-C50C-407E-A947-70E740481C1C}">
                <a14:useLocalDpi xmlns:a14="http://schemas.microsoft.com/office/drawing/2010/main" val="0"/>
              </a:ext>
            </a:extLst>
          </a:blip>
          <a:srcRect/>
          <a:stretch/>
        </p:blipFill>
        <p:spPr bwMode="auto">
          <a:xfrm>
            <a:off x="937071" y="3916390"/>
            <a:ext cx="1256769" cy="1394430"/>
          </a:xfrm>
          <a:prstGeom prst="rect">
            <a:avLst/>
          </a:prstGeom>
          <a:noFill/>
          <a:ln w="76200">
            <a:solidFill>
              <a:srgbClr val="196374"/>
            </a:solidFill>
          </a:ln>
        </p:spPr>
      </p:pic>
      <p:pic>
        <p:nvPicPr>
          <p:cNvPr id="9" name="Imagen 8"/>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7200" y="1687996"/>
            <a:ext cx="2448560" cy="1819922"/>
          </a:xfrm>
          <a:prstGeom prst="rect">
            <a:avLst/>
          </a:prstGeom>
          <a:noFill/>
          <a:ln w="76200">
            <a:solidFill>
              <a:srgbClr val="49BCC2"/>
            </a:solidFill>
          </a:ln>
        </p:spPr>
      </p:pic>
      <p:pic>
        <p:nvPicPr>
          <p:cNvPr id="3" name="Imagen 2">
            <a:extLst>
              <a:ext uri="{FF2B5EF4-FFF2-40B4-BE49-F238E27FC236}">
                <a16:creationId xmlns:a16="http://schemas.microsoft.com/office/drawing/2014/main" id="{B6478BCA-B2E6-F7DC-4E12-EFF9627C5686}"/>
              </a:ext>
            </a:extLst>
          </p:cNvPr>
          <p:cNvPicPr>
            <a:picLocks noChangeAspect="1"/>
          </p:cNvPicPr>
          <p:nvPr/>
        </p:nvPicPr>
        <p:blipFill rotWithShape="1">
          <a:blip r:embed="rId4"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ECF1AB89-BBBE-0A2B-CD2B-F0A171589F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 y="5750968"/>
            <a:ext cx="1869513" cy="852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203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46CD8F7-0F06-3925-7F73-A9A23E0131C7}"/>
              </a:ext>
            </a:extLst>
          </p:cNvPr>
          <p:cNvSpPr/>
          <p:nvPr/>
        </p:nvSpPr>
        <p:spPr>
          <a:xfrm>
            <a:off x="0" y="691737"/>
            <a:ext cx="10827026" cy="1325563"/>
          </a:xfrm>
          <a:prstGeom prst="rect">
            <a:avLst/>
          </a:prstGeom>
          <a:solidFill>
            <a:srgbClr val="1963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FF4677"/>
              </a:buClr>
            </a:pPr>
            <a:r>
              <a:rPr lang="es-BO" sz="2400" dirty="0">
                <a:effectLst/>
                <a:ea typeface="Calibri" panose="020F0502020204030204" pitchFamily="34" charset="0"/>
              </a:rPr>
              <a:t>Es necesario trabajar en el desarrollo de políticas públicas que permitan la promoción de la equidad de género en los espacios de toma de decisión en las EPSA y entidades sectoriales del nivel nacional</a:t>
            </a:r>
            <a:endParaRPr lang="es-BO" sz="2800" dirty="0"/>
          </a:p>
        </p:txBody>
      </p:sp>
      <p:sp>
        <p:nvSpPr>
          <p:cNvPr id="7" name="Rectángulo 6">
            <a:extLst>
              <a:ext uri="{FF2B5EF4-FFF2-40B4-BE49-F238E27FC236}">
                <a16:creationId xmlns:a16="http://schemas.microsoft.com/office/drawing/2014/main" id="{A1C31A06-D368-8791-A3CD-53A1DE3505F0}"/>
              </a:ext>
            </a:extLst>
          </p:cNvPr>
          <p:cNvSpPr/>
          <p:nvPr/>
        </p:nvSpPr>
        <p:spPr>
          <a:xfrm>
            <a:off x="1364974" y="2553565"/>
            <a:ext cx="10827026" cy="1080050"/>
          </a:xfrm>
          <a:prstGeom prst="rect">
            <a:avLst/>
          </a:prstGeom>
          <a:solidFill>
            <a:srgbClr val="49BC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buClr>
                <a:srgbClr val="FF4677"/>
              </a:buClr>
              <a:tabLst>
                <a:tab pos="457200" algn="l"/>
              </a:tabLst>
            </a:pPr>
            <a:r>
              <a:rPr lang="es-BO" sz="2400" dirty="0">
                <a:effectLst/>
                <a:ea typeface="Calibri" panose="020F0502020204030204" pitchFamily="34" charset="0"/>
              </a:rPr>
              <a:t>La sola paridad en espacios de decisión en el sector no garantiza un ejercicio pleno de los derechos y liderazgo de las mujeres</a:t>
            </a:r>
            <a:endParaRPr lang="es-BO" sz="2800" dirty="0"/>
          </a:p>
        </p:txBody>
      </p:sp>
      <p:sp>
        <p:nvSpPr>
          <p:cNvPr id="3" name="Rectángulo 2">
            <a:extLst>
              <a:ext uri="{FF2B5EF4-FFF2-40B4-BE49-F238E27FC236}">
                <a16:creationId xmlns:a16="http://schemas.microsoft.com/office/drawing/2014/main" id="{93716F9F-0D68-F4FC-4177-FBBF03DAA6AD}"/>
              </a:ext>
            </a:extLst>
          </p:cNvPr>
          <p:cNvSpPr/>
          <p:nvPr/>
        </p:nvSpPr>
        <p:spPr>
          <a:xfrm>
            <a:off x="0" y="4169880"/>
            <a:ext cx="10827026" cy="1080050"/>
          </a:xfrm>
          <a:prstGeom prst="rect">
            <a:avLst/>
          </a:prstGeom>
          <a:solidFill>
            <a:srgbClr val="1963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buClr>
                <a:srgbClr val="FF4677"/>
              </a:buClr>
              <a:tabLst>
                <a:tab pos="457200" algn="l"/>
              </a:tabLst>
            </a:pPr>
            <a:r>
              <a:rPr lang="es-BO" sz="2400" dirty="0"/>
              <a:t>Es importante promover los espacios de encuentro y diálogo entre mujeres </a:t>
            </a:r>
            <a:r>
              <a:rPr lang="es-BO" sz="2400" dirty="0">
                <a:effectLst/>
                <a:ea typeface="Calibri" panose="020F0502020204030204" pitchFamily="34" charset="0"/>
                <a:cs typeface="Times New Roman" panose="02020603050405020304" pitchFamily="18" charset="0"/>
              </a:rPr>
              <a:t>del sector que ayude a generar lazos, apoyo y acciones a favor de la reducción de las brechas de género.</a:t>
            </a:r>
          </a:p>
        </p:txBody>
      </p:sp>
      <p:pic>
        <p:nvPicPr>
          <p:cNvPr id="2" name="Imagen 1">
            <a:extLst>
              <a:ext uri="{FF2B5EF4-FFF2-40B4-BE49-F238E27FC236}">
                <a16:creationId xmlns:a16="http://schemas.microsoft.com/office/drawing/2014/main" id="{F862ED07-A774-EE79-1A5A-041E7B2C7AF7}"/>
              </a:ext>
            </a:extLst>
          </p:cNvPr>
          <p:cNvPicPr>
            <a:picLocks noChangeAspect="1"/>
          </p:cNvPicPr>
          <p:nvPr/>
        </p:nvPicPr>
        <p:blipFill rotWithShape="1">
          <a:blip r:embed="rId2"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3E6CECB0-0257-3F6D-8D25-0BF0C28CA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40139"/>
            <a:ext cx="1869513" cy="852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863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1535" y="5731718"/>
            <a:ext cx="12192001" cy="1128944"/>
          </a:xfrm>
          <a:prstGeom prst="rect">
            <a:avLst/>
          </a:prstGeom>
          <a:ln>
            <a:noFill/>
          </a:ln>
          <a:effectLst>
            <a:outerShdw blurRad="292100" dist="139700" dir="2700000" algn="tl" rotWithShape="0">
              <a:srgbClr val="333333">
                <a:alpha val="65000"/>
              </a:srgbClr>
            </a:outerShdw>
          </a:effectLst>
        </p:spPr>
      </p:pic>
      <p:sp>
        <p:nvSpPr>
          <p:cNvPr id="12" name="Rectángulo 11">
            <a:extLst>
              <a:ext uri="{FF2B5EF4-FFF2-40B4-BE49-F238E27FC236}">
                <a16:creationId xmlns:a16="http://schemas.microsoft.com/office/drawing/2014/main" id="{F8B30B09-6351-CE9D-94A0-F6D47BCDA340}"/>
              </a:ext>
            </a:extLst>
          </p:cNvPr>
          <p:cNvSpPr/>
          <p:nvPr/>
        </p:nvSpPr>
        <p:spPr>
          <a:xfrm>
            <a:off x="5565913" y="2324370"/>
            <a:ext cx="6626087" cy="2108223"/>
          </a:xfrm>
          <a:prstGeom prst="rect">
            <a:avLst/>
          </a:prstGeom>
          <a:solidFill>
            <a:srgbClr val="165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CF23B026-5DDB-DC18-EA37-4CBBFDB43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5061" y="5341566"/>
            <a:ext cx="2782603" cy="1268493"/>
          </a:xfrm>
          <a:prstGeom prst="rect">
            <a:avLst/>
          </a:prstGeom>
          <a:ln>
            <a:noFill/>
          </a:ln>
          <a:effectLst>
            <a:outerShdw blurRad="292100" dist="139700" dir="2700000" algn="tl" rotWithShape="0">
              <a:srgbClr val="333333">
                <a:alpha val="65000"/>
              </a:srgbClr>
            </a:outerShdw>
          </a:effectLst>
        </p:spPr>
      </p:pic>
      <p:sp>
        <p:nvSpPr>
          <p:cNvPr id="26" name="Rectángulo 25">
            <a:extLst>
              <a:ext uri="{FF2B5EF4-FFF2-40B4-BE49-F238E27FC236}">
                <a16:creationId xmlns:a16="http://schemas.microsoft.com/office/drawing/2014/main" id="{4CA2535A-C39C-E863-AEF2-B9CA05B33282}"/>
              </a:ext>
            </a:extLst>
          </p:cNvPr>
          <p:cNvSpPr/>
          <p:nvPr/>
        </p:nvSpPr>
        <p:spPr>
          <a:xfrm>
            <a:off x="5016318" y="2447457"/>
            <a:ext cx="8478525" cy="1862048"/>
          </a:xfrm>
          <a:prstGeom prst="rect">
            <a:avLst/>
          </a:prstGeom>
          <a:noFill/>
        </p:spPr>
        <p:txBody>
          <a:bodyPr wrap="square" lIns="91440" tIns="45720" rIns="91440" bIns="45720">
            <a:spAutoFit/>
          </a:bodyPr>
          <a:lstStyle/>
          <a:p>
            <a:pPr algn="ctr"/>
            <a:r>
              <a:rPr lang="es-ES" sz="11500" b="0" cap="none" spc="0" dirty="0">
                <a:ln w="0"/>
                <a:solidFill>
                  <a:srgbClr val="1A6D8E"/>
                </a:solidFill>
                <a:effectLst>
                  <a:reflection blurRad="6350" stA="53000" endA="300" endPos="35500" dir="5400000" sy="-90000" algn="bl" rotWithShape="0"/>
                </a:effectLst>
              </a:rPr>
              <a:t>GRACIAS</a:t>
            </a:r>
          </a:p>
        </p:txBody>
      </p:sp>
      <p:sp>
        <p:nvSpPr>
          <p:cNvPr id="24" name="CuadroTexto 23">
            <a:extLst>
              <a:ext uri="{FF2B5EF4-FFF2-40B4-BE49-F238E27FC236}">
                <a16:creationId xmlns:a16="http://schemas.microsoft.com/office/drawing/2014/main" id="{94A2A794-0386-5806-32FF-F190522604E3}"/>
              </a:ext>
            </a:extLst>
          </p:cNvPr>
          <p:cNvSpPr txBox="1"/>
          <p:nvPr/>
        </p:nvSpPr>
        <p:spPr>
          <a:xfrm>
            <a:off x="8624675" y="3263053"/>
            <a:ext cx="7249837" cy="1107996"/>
          </a:xfrm>
          <a:prstGeom prst="rect">
            <a:avLst/>
          </a:prstGeom>
          <a:noFill/>
        </p:spPr>
        <p:txBody>
          <a:bodyPr wrap="square" rtlCol="0">
            <a:spAutoFit/>
          </a:bodyPr>
          <a:lstStyle/>
          <a:p>
            <a:r>
              <a:rPr lang="es-BO" sz="6600" spc="-150" dirty="0">
                <a:solidFill>
                  <a:schemeClr val="bg1"/>
                </a:solidFill>
              </a:rPr>
              <a:t>GRACIAS!</a:t>
            </a:r>
            <a:endParaRPr lang="es-MX" sz="6600" b="1" spc="-150" dirty="0">
              <a:solidFill>
                <a:schemeClr val="bg1"/>
              </a:solidFill>
            </a:endParaRPr>
          </a:p>
        </p:txBody>
      </p:sp>
      <p:pic>
        <p:nvPicPr>
          <p:cNvPr id="3" name="Imagen 2">
            <a:extLst>
              <a:ext uri="{FF2B5EF4-FFF2-40B4-BE49-F238E27FC236}">
                <a16:creationId xmlns:a16="http://schemas.microsoft.com/office/drawing/2014/main" id="{7BF86194-11A7-57ED-EA9A-CA654832C5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52"/>
          <a:stretch/>
        </p:blipFill>
        <p:spPr>
          <a:xfrm>
            <a:off x="-11535" y="2324370"/>
            <a:ext cx="6726968" cy="2138995"/>
          </a:xfrm>
          <a:prstGeom prst="rect">
            <a:avLst/>
          </a:prstGeom>
        </p:spPr>
      </p:pic>
    </p:spTree>
    <p:extLst>
      <p:ext uri="{BB962C8B-B14F-4D97-AF65-F5344CB8AC3E}">
        <p14:creationId xmlns:p14="http://schemas.microsoft.com/office/powerpoint/2010/main" val="339721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3CF584A9-9CBE-A534-87F9-1AC93FC27845}"/>
              </a:ext>
            </a:extLst>
          </p:cNvPr>
          <p:cNvPicPr>
            <a:picLocks noChangeAspect="1"/>
          </p:cNvPicPr>
          <p:nvPr/>
        </p:nvPicPr>
        <p:blipFill rotWithShape="1">
          <a:blip r:embed="rId3">
            <a:extLst>
              <a:ext uri="{28A0092B-C50C-407E-A947-70E740481C1C}">
                <a14:useLocalDpi xmlns:a14="http://schemas.microsoft.com/office/drawing/2010/main" val="0"/>
              </a:ext>
            </a:extLst>
          </a:blip>
          <a:srcRect l="2" t="82058" r="43" b="2034"/>
          <a:stretch/>
        </p:blipFill>
        <p:spPr>
          <a:xfrm rot="10800000">
            <a:off x="5" y="1337458"/>
            <a:ext cx="12191995" cy="2519165"/>
          </a:xfrm>
          <a:prstGeom prst="rect">
            <a:avLst/>
          </a:prstGeom>
          <a:ln>
            <a:noFill/>
          </a:ln>
          <a:effectLst>
            <a:outerShdw blurRad="292100" dist="139700" dir="2700000" algn="tl" rotWithShape="0">
              <a:srgbClr val="333333">
                <a:alpha val="65000"/>
              </a:srgbClr>
            </a:outerShdw>
          </a:effectLst>
        </p:spPr>
      </p:pic>
      <p:sp>
        <p:nvSpPr>
          <p:cNvPr id="9" name="Rectángulo 8">
            <a:extLst>
              <a:ext uri="{FF2B5EF4-FFF2-40B4-BE49-F238E27FC236}">
                <a16:creationId xmlns:a16="http://schemas.microsoft.com/office/drawing/2014/main" id="{44478078-3F85-1835-2337-8E38EEA1E92D}"/>
              </a:ext>
            </a:extLst>
          </p:cNvPr>
          <p:cNvSpPr/>
          <p:nvPr/>
        </p:nvSpPr>
        <p:spPr>
          <a:xfrm>
            <a:off x="4447257" y="496957"/>
            <a:ext cx="6843595" cy="5287617"/>
          </a:xfrm>
          <a:prstGeom prst="rect">
            <a:avLst/>
          </a:prstGeom>
          <a:solidFill>
            <a:srgbClr val="165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BO" sz="2000" dirty="0">
                <a:solidFill>
                  <a:schemeClr val="bg1"/>
                </a:solidFill>
                <a:latin typeface="Roboto" panose="02000000000000000000" pitchFamily="2" charset="0"/>
                <a:ea typeface="Times New Roman" panose="02020603050405020304" pitchFamily="18" charset="0"/>
              </a:rPr>
              <a:t>N</a:t>
            </a:r>
            <a:r>
              <a:rPr lang="es-BO" sz="2000" dirty="0">
                <a:solidFill>
                  <a:schemeClr val="bg1"/>
                </a:solidFill>
                <a:effectLst/>
                <a:latin typeface="Roboto" panose="02000000000000000000" pitchFamily="2" charset="0"/>
                <a:ea typeface="Times New Roman" panose="02020603050405020304" pitchFamily="18" charset="0"/>
              </a:rPr>
              <a:t>acida en la ciudad de La Paz, Bolivia, designada el 26 de febrero de 2021 por Resolución Ministerial N°095 como Directora Ejecutiva </a:t>
            </a:r>
            <a:r>
              <a:rPr lang="es-BO" sz="2000" dirty="0" err="1">
                <a:solidFill>
                  <a:schemeClr val="bg1"/>
                </a:solidFill>
                <a:effectLst/>
                <a:latin typeface="Roboto" panose="02000000000000000000" pitchFamily="2" charset="0"/>
                <a:ea typeface="Times New Roman" panose="02020603050405020304" pitchFamily="18" charset="0"/>
              </a:rPr>
              <a:t>a.i.</a:t>
            </a:r>
            <a:r>
              <a:rPr lang="es-BO" sz="2000" dirty="0">
                <a:solidFill>
                  <a:schemeClr val="bg1"/>
                </a:solidFill>
                <a:effectLst/>
                <a:latin typeface="Roboto" panose="02000000000000000000" pitchFamily="2" charset="0"/>
                <a:ea typeface="Times New Roman" panose="02020603050405020304" pitchFamily="18" charset="0"/>
              </a:rPr>
              <a:t> de la Autoridad de Fiscalización y Control Social de Agua Potable y Saneamiento Básico (AAPS), es la primera mujer en asumir el cargo de Máxima Autoridad Ejecutiva, reconociendo su trayectoria profesional como Licenciada en Ingeniería Civil, mención Sanitaria en la Universidad Mayor de San Andrés, cuenta con un postgrado en Gestión de Proyectos por Cadena Crítica (CCPM) para el Sector de Saneamiento Básico, en la Universidad Andina Simón Bolivia, y un Diplomado en Estrategias del Saneamiento Básico en la Universidad NUR, destacándose con una Maestría en la Gestión de Proyectos de Agua y Saneamiento Básico.</a:t>
            </a:r>
            <a:endParaRPr lang="es-BO" sz="2000" dirty="0">
              <a:solidFill>
                <a:schemeClr val="bg1"/>
              </a:solidFill>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918BD3DE-8662-65BF-E2E9-4A82014F9BF9}"/>
              </a:ext>
            </a:extLst>
          </p:cNvPr>
          <p:cNvSpPr txBox="1"/>
          <p:nvPr/>
        </p:nvSpPr>
        <p:spPr>
          <a:xfrm>
            <a:off x="984572" y="4883797"/>
            <a:ext cx="3624918" cy="584775"/>
          </a:xfrm>
          <a:prstGeom prst="rect">
            <a:avLst/>
          </a:prstGeom>
          <a:noFill/>
        </p:spPr>
        <p:txBody>
          <a:bodyPr wrap="square" rtlCol="0">
            <a:spAutoFit/>
          </a:bodyPr>
          <a:lstStyle/>
          <a:p>
            <a:r>
              <a:rPr lang="es-BO" sz="3200" b="1" dirty="0">
                <a:solidFill>
                  <a:srgbClr val="13607B"/>
                </a:solidFill>
              </a:rPr>
              <a:t>Ing. Karina Ordoñez</a:t>
            </a:r>
            <a:endParaRPr lang="es-MX" sz="3200" b="1" dirty="0">
              <a:solidFill>
                <a:srgbClr val="13607B"/>
              </a:solidFill>
            </a:endParaRPr>
          </a:p>
        </p:txBody>
      </p:sp>
      <p:pic>
        <p:nvPicPr>
          <p:cNvPr id="13" name="Imagen 12">
            <a:extLst>
              <a:ext uri="{FF2B5EF4-FFF2-40B4-BE49-F238E27FC236}">
                <a16:creationId xmlns:a16="http://schemas.microsoft.com/office/drawing/2014/main" id="{D5221321-5967-D4B5-F8D1-4E0B177F6A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3682"/>
          <a:stretch/>
        </p:blipFill>
        <p:spPr>
          <a:xfrm>
            <a:off x="10106820" y="5043265"/>
            <a:ext cx="1818222" cy="1792544"/>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247B36CF-4D16-BDAF-B511-4DD377431E4D}"/>
              </a:ext>
            </a:extLst>
          </p:cNvPr>
          <p:cNvPicPr>
            <a:picLocks noChangeAspect="1"/>
          </p:cNvPicPr>
          <p:nvPr/>
        </p:nvPicPr>
        <p:blipFill rotWithShape="1">
          <a:blip r:embed="rId5">
            <a:extLst>
              <a:ext uri="{28A0092B-C50C-407E-A947-70E740481C1C}">
                <a14:useLocalDpi xmlns:a14="http://schemas.microsoft.com/office/drawing/2010/main" val="0"/>
              </a:ext>
            </a:extLst>
          </a:blip>
          <a:srcRect t="17312" r="60193" b="17140"/>
          <a:stretch/>
        </p:blipFill>
        <p:spPr>
          <a:xfrm>
            <a:off x="655982" y="1283664"/>
            <a:ext cx="3953508" cy="3652103"/>
          </a:xfrm>
          <a:prstGeom prst="rect">
            <a:avLst/>
          </a:prstGeom>
        </p:spPr>
      </p:pic>
      <p:pic>
        <p:nvPicPr>
          <p:cNvPr id="4102" name="Picture 6" descr="Trazo de pincel de bandera de bolivia, bandera nacional sobre fondo blanco  | Foto Premium">
            <a:extLst>
              <a:ext uri="{FF2B5EF4-FFF2-40B4-BE49-F238E27FC236}">
                <a16:creationId xmlns:a16="http://schemas.microsoft.com/office/drawing/2014/main" id="{04337CC7-01FC-68BB-070C-4F005C790DD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344" y="3910702"/>
            <a:ext cx="1818222" cy="109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6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905958-C2EE-75DF-0E4E-6D029F9D7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132" y="578901"/>
            <a:ext cx="4851962" cy="4851962"/>
          </a:xfrm>
          <a:prstGeom prst="rect">
            <a:avLst/>
          </a:prstGeom>
        </p:spPr>
      </p:pic>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81" y="-3342"/>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id="{01BB430F-4926-2E5C-2E6E-A1DA3B1FB14B}"/>
              </a:ext>
            </a:extLst>
          </p:cNvPr>
          <p:cNvSpPr txBox="1"/>
          <p:nvPr/>
        </p:nvSpPr>
        <p:spPr>
          <a:xfrm>
            <a:off x="881991" y="983775"/>
            <a:ext cx="8702956" cy="3785652"/>
          </a:xfrm>
          <a:prstGeom prst="rect">
            <a:avLst/>
          </a:prstGeom>
          <a:noFill/>
        </p:spPr>
        <p:txBody>
          <a:bodyPr wrap="square" rtlCol="0">
            <a:spAutoFit/>
          </a:bodyPr>
          <a:lstStyle/>
          <a:p>
            <a:r>
              <a:rPr lang="es-BO" sz="4800" dirty="0">
                <a:solidFill>
                  <a:srgbClr val="196374"/>
                </a:solidFill>
                <a:latin typeface="72 Black" panose="020B0A04030603020204" pitchFamily="34" charset="0"/>
                <a:cs typeface="72 Black" panose="020B0A04030603020204" pitchFamily="34" charset="0"/>
              </a:rPr>
              <a:t>EQUIDAD DE GÉNERO EN LAS EPSA Y MUJERES LÍDERES EN EL SECTOR DE AGUA Y SANEAMIENTO EN BOLIVIA</a:t>
            </a:r>
            <a:endParaRPr lang="es-BO" sz="4400" b="1" dirty="0">
              <a:solidFill>
                <a:srgbClr val="196374"/>
              </a:solidFill>
              <a:latin typeface="Arial Narrow" panose="020B0606020202030204" pitchFamily="34" charset="0"/>
              <a:cs typeface="72 Black" panose="020B0A04030603020204" pitchFamily="34" charset="0"/>
            </a:endParaRPr>
          </a:p>
          <a:p>
            <a:endParaRPr lang="es-MX" sz="4800" b="1" dirty="0">
              <a:solidFill>
                <a:srgbClr val="C86750"/>
              </a:solidFill>
            </a:endParaRPr>
          </a:p>
        </p:txBody>
      </p:sp>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0780" y="5366381"/>
            <a:ext cx="2648335" cy="120932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24220" y="126465"/>
            <a:ext cx="2492804" cy="2492804"/>
          </a:xfrm>
          <a:prstGeom prst="ellipse">
            <a:avLst/>
          </a:prstGeom>
          <a:ln>
            <a:noFill/>
          </a:ln>
          <a:effectLst>
            <a:softEdge rad="112500"/>
          </a:effectLst>
        </p:spPr>
      </p:pic>
    </p:spTree>
    <p:extLst>
      <p:ext uri="{BB962C8B-B14F-4D97-AF65-F5344CB8AC3E}">
        <p14:creationId xmlns:p14="http://schemas.microsoft.com/office/powerpoint/2010/main" val="189642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892C3E0-2781-E745-4470-12066D2986AF}"/>
              </a:ext>
            </a:extLst>
          </p:cNvPr>
          <p:cNvSpPr/>
          <p:nvPr/>
        </p:nvSpPr>
        <p:spPr>
          <a:xfrm>
            <a:off x="-14148" y="325490"/>
            <a:ext cx="12192002" cy="119424"/>
          </a:xfrm>
          <a:prstGeom prst="rect">
            <a:avLst/>
          </a:prstGeom>
          <a:solidFill>
            <a:srgbClr val="C867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3A40DC74-859F-D2D0-EB84-EC5CC588EBF0}"/>
              </a:ext>
            </a:extLst>
          </p:cNvPr>
          <p:cNvSpPr/>
          <p:nvPr/>
        </p:nvSpPr>
        <p:spPr>
          <a:xfrm>
            <a:off x="-14148" y="9927"/>
            <a:ext cx="12192002" cy="315563"/>
          </a:xfrm>
          <a:prstGeom prst="rect">
            <a:avLst/>
          </a:prstGeom>
          <a:solidFill>
            <a:srgbClr val="165C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4911" y="6039628"/>
            <a:ext cx="12191238" cy="838098"/>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82E0B9B5-21F4-1A69-0DAF-115C14082B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48" y="-57838"/>
            <a:ext cx="5263578" cy="1090004"/>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57407" y="65948"/>
            <a:ext cx="5263578" cy="646331"/>
          </a:xfrm>
          <a:prstGeom prst="rect">
            <a:avLst/>
          </a:prstGeom>
          <a:noFill/>
        </p:spPr>
        <p:txBody>
          <a:bodyPr wrap="square" rtlCol="0">
            <a:spAutoFit/>
          </a:bodyPr>
          <a:lstStyle/>
          <a:p>
            <a:r>
              <a:rPr lang="es-BO" sz="3600" b="1" dirty="0">
                <a:solidFill>
                  <a:srgbClr val="C86750"/>
                </a:solidFill>
              </a:rPr>
              <a:t>Antecedentes</a:t>
            </a:r>
            <a:endParaRPr lang="es-MX" sz="3600" b="1" dirty="0">
              <a:solidFill>
                <a:srgbClr val="C86750"/>
              </a:solidFill>
            </a:endParaRPr>
          </a:p>
        </p:txBody>
      </p:sp>
      <p:pic>
        <p:nvPicPr>
          <p:cNvPr id="31" name="Imagen 30">
            <a:extLst>
              <a:ext uri="{FF2B5EF4-FFF2-40B4-BE49-F238E27FC236}">
                <a16:creationId xmlns:a16="http://schemas.microsoft.com/office/drawing/2014/main" id="{EC72FD19-DD9A-42BD-F917-CE24AC3A0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280" y="5848661"/>
            <a:ext cx="1869513" cy="852247"/>
          </a:xfrm>
          <a:prstGeom prst="rect">
            <a:avLst/>
          </a:prstGeom>
          <a:ln>
            <a:no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9A38E2E4-190E-2741-C7F8-FD174C9B7C47}"/>
              </a:ext>
            </a:extLst>
          </p:cNvPr>
          <p:cNvSpPr txBox="1"/>
          <p:nvPr/>
        </p:nvSpPr>
        <p:spPr>
          <a:xfrm>
            <a:off x="473831" y="1223133"/>
            <a:ext cx="6686625" cy="4524315"/>
          </a:xfrm>
          <a:prstGeom prst="rect">
            <a:avLst/>
          </a:prstGeom>
          <a:noFill/>
        </p:spPr>
        <p:txBody>
          <a:bodyPr wrap="square" rtlCol="0">
            <a:spAutoFit/>
          </a:bodyPr>
          <a:lstStyle/>
          <a:p>
            <a:pPr algn="just"/>
            <a:r>
              <a:rPr lang="es-ES" sz="2400" dirty="0"/>
              <a:t>Como parte del proceso para encaminar las acciones del sector de agua y saneamiento en Bolivia, con apoyo de la GIZ, se han realizado dos estudios para conocer la situación de las mujeres en las Entidades Prestadoras de Servicios de Agua Potable y Alcantarillado Sanitario y su participación y liderazgo en el sector de agua y saneamiento en el país:</a:t>
            </a:r>
          </a:p>
          <a:p>
            <a:pPr algn="just"/>
            <a:endParaRPr lang="es-ES" sz="2400" dirty="0"/>
          </a:p>
          <a:p>
            <a:pPr marL="457200" indent="-457200" algn="just">
              <a:buAutoNum type="arabicPeriod"/>
            </a:pPr>
            <a:r>
              <a:rPr lang="es-ES" sz="2400" dirty="0"/>
              <a:t>Estudio sobre la participación de las mujeres en las EPSA – Bolivia, GIZ/PERIAGUA, 2020.</a:t>
            </a:r>
          </a:p>
          <a:p>
            <a:pPr marL="457200" indent="-457200" algn="just">
              <a:buAutoNum type="arabicPeriod"/>
            </a:pPr>
            <a:r>
              <a:rPr lang="es-ES" sz="2400" dirty="0"/>
              <a:t>Estudio sobre mujeres líderes en el sector de agua y saneamiento en Bolivia, AAPS,2022.</a:t>
            </a:r>
          </a:p>
        </p:txBody>
      </p:sp>
      <p:grpSp>
        <p:nvGrpSpPr>
          <p:cNvPr id="24" name="Grupo 23">
            <a:extLst>
              <a:ext uri="{FF2B5EF4-FFF2-40B4-BE49-F238E27FC236}">
                <a16:creationId xmlns:a16="http://schemas.microsoft.com/office/drawing/2014/main" id="{1F820825-83A0-BBFD-1C70-E0652E153EE7}"/>
              </a:ext>
            </a:extLst>
          </p:cNvPr>
          <p:cNvGrpSpPr/>
          <p:nvPr/>
        </p:nvGrpSpPr>
        <p:grpSpPr>
          <a:xfrm>
            <a:off x="7586181" y="850560"/>
            <a:ext cx="4131988" cy="4783421"/>
            <a:chOff x="7530042" y="723201"/>
            <a:chExt cx="4131988" cy="4783421"/>
          </a:xfrm>
        </p:grpSpPr>
        <p:pic>
          <p:nvPicPr>
            <p:cNvPr id="27" name="Imagen 26">
              <a:extLst>
                <a:ext uri="{FF2B5EF4-FFF2-40B4-BE49-F238E27FC236}">
                  <a16:creationId xmlns:a16="http://schemas.microsoft.com/office/drawing/2014/main" id="{3E4B7346-A4BE-CCB4-99E5-5C4443A373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48060">
              <a:off x="7530042" y="723201"/>
              <a:ext cx="2559813" cy="3633283"/>
            </a:xfrm>
            <a:prstGeom prst="rect">
              <a:avLst/>
            </a:prstGeom>
            <a:ln w="57150">
              <a:solidFill>
                <a:schemeClr val="accent5">
                  <a:lumMod val="20000"/>
                  <a:lumOff val="80000"/>
                </a:schemeClr>
              </a:solidFill>
            </a:ln>
          </p:spPr>
        </p:pic>
        <p:pic>
          <p:nvPicPr>
            <p:cNvPr id="28" name="Imagen 27">
              <a:extLst>
                <a:ext uri="{FF2B5EF4-FFF2-40B4-BE49-F238E27FC236}">
                  <a16:creationId xmlns:a16="http://schemas.microsoft.com/office/drawing/2014/main" id="{B19B944C-9838-6FD0-D494-60ED45CB8A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46606">
              <a:off x="9156057" y="2169864"/>
              <a:ext cx="2505973" cy="3336758"/>
            </a:xfrm>
            <a:prstGeom prst="rect">
              <a:avLst/>
            </a:prstGeom>
            <a:ln w="57150">
              <a:solidFill>
                <a:schemeClr val="accent5">
                  <a:lumMod val="20000"/>
                  <a:lumOff val="80000"/>
                </a:schemeClr>
              </a:solidFill>
            </a:ln>
          </p:spPr>
        </p:pic>
      </p:grpSp>
    </p:spTree>
    <p:extLst>
      <p:ext uri="{BB962C8B-B14F-4D97-AF65-F5344CB8AC3E}">
        <p14:creationId xmlns:p14="http://schemas.microsoft.com/office/powerpoint/2010/main" val="39275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892C3E0-2781-E745-4470-12066D2986AF}"/>
              </a:ext>
            </a:extLst>
          </p:cNvPr>
          <p:cNvSpPr/>
          <p:nvPr/>
        </p:nvSpPr>
        <p:spPr>
          <a:xfrm>
            <a:off x="-14148" y="325490"/>
            <a:ext cx="12192002" cy="119424"/>
          </a:xfrm>
          <a:prstGeom prst="rect">
            <a:avLst/>
          </a:prstGeom>
          <a:solidFill>
            <a:srgbClr val="C867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3A40DC74-859F-D2D0-EB84-EC5CC588EBF0}"/>
              </a:ext>
            </a:extLst>
          </p:cNvPr>
          <p:cNvSpPr/>
          <p:nvPr/>
        </p:nvSpPr>
        <p:spPr>
          <a:xfrm>
            <a:off x="-14148" y="9927"/>
            <a:ext cx="12192002" cy="315563"/>
          </a:xfrm>
          <a:prstGeom prst="rect">
            <a:avLst/>
          </a:prstGeom>
          <a:solidFill>
            <a:srgbClr val="165C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4911" y="6039628"/>
            <a:ext cx="12191238" cy="838098"/>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82E0B9B5-21F4-1A69-0DAF-115C14082B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48" y="-57838"/>
            <a:ext cx="5263578" cy="1090004"/>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57407" y="65948"/>
            <a:ext cx="5263578" cy="646331"/>
          </a:xfrm>
          <a:prstGeom prst="rect">
            <a:avLst/>
          </a:prstGeom>
          <a:noFill/>
        </p:spPr>
        <p:txBody>
          <a:bodyPr wrap="square" rtlCol="0">
            <a:spAutoFit/>
          </a:bodyPr>
          <a:lstStyle/>
          <a:p>
            <a:r>
              <a:rPr lang="es-BO" sz="3600" b="1" dirty="0">
                <a:solidFill>
                  <a:srgbClr val="C86750"/>
                </a:solidFill>
              </a:rPr>
              <a:t>Antecedentes</a:t>
            </a:r>
            <a:endParaRPr lang="es-MX" sz="3600" b="1" dirty="0">
              <a:solidFill>
                <a:srgbClr val="C86750"/>
              </a:solidFill>
            </a:endParaRPr>
          </a:p>
        </p:txBody>
      </p:sp>
      <p:pic>
        <p:nvPicPr>
          <p:cNvPr id="31" name="Imagen 30">
            <a:extLst>
              <a:ext uri="{FF2B5EF4-FFF2-40B4-BE49-F238E27FC236}">
                <a16:creationId xmlns:a16="http://schemas.microsoft.com/office/drawing/2014/main" id="{EC72FD19-DD9A-42BD-F917-CE24AC3A0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280" y="5848661"/>
            <a:ext cx="1869513" cy="852247"/>
          </a:xfrm>
          <a:prstGeom prst="rect">
            <a:avLst/>
          </a:prstGeom>
          <a:ln>
            <a:noFill/>
          </a:ln>
          <a:effectLst>
            <a:outerShdw blurRad="292100" dist="139700" dir="2700000" algn="tl" rotWithShape="0">
              <a:srgbClr val="333333">
                <a:alpha val="65000"/>
              </a:srgbClr>
            </a:outerShdw>
          </a:effectLst>
        </p:spPr>
      </p:pic>
      <p:sp>
        <p:nvSpPr>
          <p:cNvPr id="2" name="Marcador de contenido 2">
            <a:extLst>
              <a:ext uri="{FF2B5EF4-FFF2-40B4-BE49-F238E27FC236}">
                <a16:creationId xmlns:a16="http://schemas.microsoft.com/office/drawing/2014/main" id="{581C05C2-F93E-ABBC-FF1C-F398D61A9F7E}"/>
              </a:ext>
            </a:extLst>
          </p:cNvPr>
          <p:cNvSpPr txBox="1">
            <a:spLocks/>
          </p:cNvSpPr>
          <p:nvPr/>
        </p:nvSpPr>
        <p:spPr>
          <a:xfrm>
            <a:off x="838199" y="1065949"/>
            <a:ext cx="10515600" cy="20054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E1CBD9"/>
              </a:buClr>
              <a:buNone/>
            </a:pPr>
            <a:r>
              <a:rPr lang="es-MX" sz="2400" dirty="0"/>
              <a:t>La Agenda 2030: el plan de acción global en miras de alcanzar un desarrollo con equidad, sostenibilidad y justicia social cuenta con 17 Objetivos de Desarrollo Sostenible (ODS) y entre los ODS están:</a:t>
            </a:r>
          </a:p>
          <a:p>
            <a:pPr algn="just">
              <a:buClr>
                <a:srgbClr val="E1CBD9"/>
              </a:buClr>
            </a:pPr>
            <a:r>
              <a:rPr lang="es-MX" sz="2000" b="1" dirty="0"/>
              <a:t>ODS  5: </a:t>
            </a:r>
            <a:r>
              <a:rPr lang="es-MX" sz="2000" dirty="0"/>
              <a:t>Lograr la igualdad entre los géneros y empoderar a las mujeres y niñas.</a:t>
            </a:r>
          </a:p>
          <a:p>
            <a:pPr algn="just">
              <a:buClr>
                <a:srgbClr val="E1CBD9"/>
              </a:buClr>
            </a:pPr>
            <a:r>
              <a:rPr lang="es-MX" sz="2000" b="1" dirty="0"/>
              <a:t>ODS 6: </a:t>
            </a:r>
            <a:r>
              <a:rPr lang="es-MX" sz="2000" dirty="0"/>
              <a:t>Garantizar la disponibilidad del agua ay su gestión sostenible, y el saneamiento para todos.</a:t>
            </a:r>
            <a:endParaRPr lang="es-BO" sz="2000" dirty="0"/>
          </a:p>
        </p:txBody>
      </p:sp>
      <p:graphicFrame>
        <p:nvGraphicFramePr>
          <p:cNvPr id="4" name="Marcador de contenido 3">
            <a:extLst>
              <a:ext uri="{FF2B5EF4-FFF2-40B4-BE49-F238E27FC236}">
                <a16:creationId xmlns:a16="http://schemas.microsoft.com/office/drawing/2014/main" id="{3D4641DA-F5BC-0C46-83CF-CEA52F55F10D}"/>
              </a:ext>
            </a:extLst>
          </p:cNvPr>
          <p:cNvGraphicFramePr>
            <a:graphicFrameLocks/>
          </p:cNvGraphicFramePr>
          <p:nvPr/>
        </p:nvGraphicFramePr>
        <p:xfrm>
          <a:off x="1219212" y="3345183"/>
          <a:ext cx="10246798" cy="23747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3745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492369" y="551378"/>
            <a:ext cx="11627984" cy="1446550"/>
          </a:xfrm>
          <a:prstGeom prst="rect">
            <a:avLst/>
          </a:prstGeom>
          <a:noFill/>
        </p:spPr>
        <p:txBody>
          <a:bodyPr wrap="square" rtlCol="0">
            <a:spAutoFit/>
          </a:bodyPr>
          <a:lstStyle/>
          <a:p>
            <a:pPr algn="ctr"/>
            <a:r>
              <a:rPr lang="es-BO" sz="4400" dirty="0">
                <a:solidFill>
                  <a:srgbClr val="C86750"/>
                </a:solidFill>
                <a:latin typeface="72 Black" panose="020B0A04030603020204" pitchFamily="34" charset="0"/>
              </a:rPr>
              <a:t>Situación de la mujer en el sector de agua y saneamiento</a:t>
            </a:r>
            <a:endParaRPr lang="es-MX" sz="4400" b="1" dirty="0">
              <a:solidFill>
                <a:srgbClr val="C86750"/>
              </a:solidFill>
            </a:endParaRPr>
          </a:p>
        </p:txBody>
      </p:sp>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pic>
        <p:nvPicPr>
          <p:cNvPr id="2" name="Imagen 1" descr="Forma, Flecha&#10;&#10;Descripción generada automáticamente con confianza media">
            <a:extLst>
              <a:ext uri="{FF2B5EF4-FFF2-40B4-BE49-F238E27FC236}">
                <a16:creationId xmlns:a16="http://schemas.microsoft.com/office/drawing/2014/main" id="{CD8121C0-A0A5-BD52-91B8-68765EA819F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94404" y="1317402"/>
            <a:ext cx="7071360" cy="4702500"/>
          </a:xfrm>
          <a:prstGeom prst="rect">
            <a:avLst/>
          </a:prstGeom>
        </p:spPr>
      </p:pic>
    </p:spTree>
    <p:extLst>
      <p:ext uri="{BB962C8B-B14F-4D97-AF65-F5344CB8AC3E}">
        <p14:creationId xmlns:p14="http://schemas.microsoft.com/office/powerpoint/2010/main" val="240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3" name="Título 1">
            <a:extLst>
              <a:ext uri="{FF2B5EF4-FFF2-40B4-BE49-F238E27FC236}">
                <a16:creationId xmlns:a16="http://schemas.microsoft.com/office/drawing/2014/main" id="{46CAB9FF-8B86-FEFF-3CDA-E6F857333F8D}"/>
              </a:ext>
            </a:extLst>
          </p:cNvPr>
          <p:cNvSpPr txBox="1">
            <a:spLocks/>
          </p:cNvSpPr>
          <p:nvPr/>
        </p:nvSpPr>
        <p:spPr>
          <a:xfrm>
            <a:off x="838200" y="358884"/>
            <a:ext cx="10515600" cy="75681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sz="2800">
                <a:solidFill>
                  <a:srgbClr val="C86750"/>
                </a:solidFill>
                <a:effectLst>
                  <a:outerShdw blurRad="38100" dist="38100" dir="2700000" algn="tl">
                    <a:srgbClr val="000000">
                      <a:alpha val="43137"/>
                    </a:srgbClr>
                  </a:outerShdw>
                </a:effectLst>
                <a:latin typeface="72 Black" panose="020B0A04030603020204" pitchFamily="34" charset="0"/>
                <a:cs typeface="72 Black" panose="020B0A04030603020204" pitchFamily="34" charset="0"/>
              </a:rPr>
              <a:t>Mujeres en Cargos Ejecutivos en el Sector Agua y Saneamiento en Bolivia</a:t>
            </a:r>
            <a:endParaRPr lang="es-BO" sz="2800" dirty="0">
              <a:solidFill>
                <a:srgbClr val="C8675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52924AB2-E957-F99B-DEC7-7135657324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615" y="829687"/>
            <a:ext cx="10530134" cy="5712196"/>
          </a:xfrm>
          <a:prstGeom prst="rect">
            <a:avLst/>
          </a:prstGeom>
        </p:spPr>
      </p:pic>
      <p:sp>
        <p:nvSpPr>
          <p:cNvPr id="5" name="Redondear rectángulo de esquina diagonal 3">
            <a:extLst>
              <a:ext uri="{FF2B5EF4-FFF2-40B4-BE49-F238E27FC236}">
                <a16:creationId xmlns:a16="http://schemas.microsoft.com/office/drawing/2014/main" id="{2D7D52D2-0A99-F0E6-1BC2-0981F61486F4}"/>
              </a:ext>
            </a:extLst>
          </p:cNvPr>
          <p:cNvSpPr/>
          <p:nvPr/>
        </p:nvSpPr>
        <p:spPr>
          <a:xfrm>
            <a:off x="145107" y="4433893"/>
            <a:ext cx="3344091" cy="1754554"/>
          </a:xfrm>
          <a:prstGeom prst="round2DiagRect">
            <a:avLst/>
          </a:prstGeom>
          <a:solidFill>
            <a:srgbClr val="DBEDE9">
              <a:alpha val="6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rgbClr val="1A6D8E"/>
                </a:solidFill>
              </a:rPr>
              <a:t>En Bolivia, en el periodo 2009-2021, nueve mujeres asumieron una posición de liderazgo, representando el 25% en relación a sus pares masculinos.</a:t>
            </a:r>
            <a:endParaRPr lang="en-US" dirty="0">
              <a:solidFill>
                <a:srgbClr val="1A6D8E"/>
              </a:solidFill>
            </a:endParaRPr>
          </a:p>
        </p:txBody>
      </p:sp>
    </p:spTree>
    <p:extLst>
      <p:ext uri="{BB962C8B-B14F-4D97-AF65-F5344CB8AC3E}">
        <p14:creationId xmlns:p14="http://schemas.microsoft.com/office/powerpoint/2010/main" val="232030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pic>
        <p:nvPicPr>
          <p:cNvPr id="2" name="Imagen 1">
            <a:extLst>
              <a:ext uri="{FF2B5EF4-FFF2-40B4-BE49-F238E27FC236}">
                <a16:creationId xmlns:a16="http://schemas.microsoft.com/office/drawing/2014/main" id="{215CB5C4-1105-5071-309C-9F2DA36E50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44" y="829687"/>
            <a:ext cx="6009862" cy="6009862"/>
          </a:xfrm>
          <a:prstGeom prst="rect">
            <a:avLst/>
          </a:prstGeom>
        </p:spPr>
      </p:pic>
      <p:sp>
        <p:nvSpPr>
          <p:cNvPr id="6" name="Redondear rectángulo de esquina diagonal 9">
            <a:extLst>
              <a:ext uri="{FF2B5EF4-FFF2-40B4-BE49-F238E27FC236}">
                <a16:creationId xmlns:a16="http://schemas.microsoft.com/office/drawing/2014/main" id="{7D4944FF-CA5C-9DBD-CE10-12E71C5FFE05}"/>
              </a:ext>
            </a:extLst>
          </p:cNvPr>
          <p:cNvSpPr/>
          <p:nvPr/>
        </p:nvSpPr>
        <p:spPr>
          <a:xfrm>
            <a:off x="5646794" y="2726675"/>
            <a:ext cx="6207771" cy="2215885"/>
          </a:xfrm>
          <a:prstGeom prst="round2DiagRect">
            <a:avLst/>
          </a:prstGeom>
          <a:solidFill>
            <a:srgbClr val="13607B">
              <a:alpha val="6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a:t>En las Cooperativas de Servicios Públicos de Agua y Saneamiento, la participación de los hombres representa </a:t>
            </a:r>
            <a:r>
              <a:rPr lang="es-MX" sz="2000" b="1" dirty="0">
                <a:solidFill>
                  <a:schemeClr val="bg1"/>
                </a:solidFill>
              </a:rPr>
              <a:t>2/3</a:t>
            </a:r>
            <a:r>
              <a:rPr lang="es-MX" sz="2000" dirty="0"/>
              <a:t> con relación a la participación de las mujeres, con presencia masculina mayoritaria en el área técnica y predominancia femenina en las áreas administrativas.</a:t>
            </a:r>
            <a:endParaRPr lang="en-US" sz="2000" dirty="0"/>
          </a:p>
        </p:txBody>
      </p:sp>
      <p:sp>
        <p:nvSpPr>
          <p:cNvPr id="7" name="Título 1">
            <a:extLst>
              <a:ext uri="{FF2B5EF4-FFF2-40B4-BE49-F238E27FC236}">
                <a16:creationId xmlns:a16="http://schemas.microsoft.com/office/drawing/2014/main" id="{3B2CF997-4CC9-997C-82F0-C6DE8D5759A8}"/>
              </a:ext>
            </a:extLst>
          </p:cNvPr>
          <p:cNvSpPr txBox="1">
            <a:spLocks/>
          </p:cNvSpPr>
          <p:nvPr/>
        </p:nvSpPr>
        <p:spPr>
          <a:xfrm>
            <a:off x="837818" y="779270"/>
            <a:ext cx="10515600" cy="65563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800" dirty="0">
                <a:solidFill>
                  <a:srgbClr val="CD745F"/>
                </a:solidFill>
                <a:latin typeface="72 Black" panose="020B0A04030603020204" pitchFamily="34" charset="0"/>
              </a:rPr>
              <a:t>Situación de las mujeres en la prestación de los servicios de agua y saneamiento en Bolivia</a:t>
            </a:r>
            <a:endParaRPr lang="es-BO" sz="2800" dirty="0">
              <a:solidFill>
                <a:srgbClr val="CD745F"/>
              </a:solidFill>
              <a:latin typeface="72 Black" panose="020B0A04030603020204" pitchFamily="34" charset="0"/>
            </a:endParaRPr>
          </a:p>
        </p:txBody>
      </p:sp>
    </p:spTree>
    <p:extLst>
      <p:ext uri="{BB962C8B-B14F-4D97-AF65-F5344CB8AC3E}">
        <p14:creationId xmlns:p14="http://schemas.microsoft.com/office/powerpoint/2010/main" val="410098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2729E11-48FF-3F71-9D7E-70542A6CA5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824" y="-299574"/>
            <a:ext cx="7073664" cy="1614025"/>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4"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23" name="CuadroTexto 22">
            <a:extLst>
              <a:ext uri="{FF2B5EF4-FFF2-40B4-BE49-F238E27FC236}">
                <a16:creationId xmlns:a16="http://schemas.microsoft.com/office/drawing/2014/main" id="{2FB77190-D76A-63AD-8868-E4C4D2D57E28}"/>
              </a:ext>
            </a:extLst>
          </p:cNvPr>
          <p:cNvSpPr txBox="1"/>
          <p:nvPr/>
        </p:nvSpPr>
        <p:spPr>
          <a:xfrm>
            <a:off x="889223" y="203640"/>
            <a:ext cx="6440265" cy="954107"/>
          </a:xfrm>
          <a:prstGeom prst="rect">
            <a:avLst/>
          </a:prstGeom>
          <a:noFill/>
        </p:spPr>
        <p:txBody>
          <a:bodyPr wrap="square" rtlCol="0">
            <a:spAutoFit/>
          </a:bodyPr>
          <a:lstStyle/>
          <a:p>
            <a:r>
              <a:rPr lang="es-MX" sz="2800" b="1" i="1" dirty="0">
                <a:solidFill>
                  <a:schemeClr val="bg1"/>
                </a:solidFill>
                <a:latin typeface="AktivGrotesk-Thin" panose="020B0403020202020204" pitchFamily="34" charset="0"/>
              </a:rPr>
              <a:t>Cargos ocupados por mujeres en EPSA</a:t>
            </a:r>
            <a:endParaRPr lang="es-MX" sz="2800" i="1" dirty="0">
              <a:solidFill>
                <a:schemeClr val="bg1"/>
              </a:solidFill>
              <a:latin typeface="AktivGrotesk-Thin" panose="020B0403020202020204" pitchFamily="34" charset="0"/>
            </a:endParaRPr>
          </a:p>
          <a:p>
            <a:endParaRPr lang="es-MX" sz="2800" i="1" dirty="0">
              <a:solidFill>
                <a:schemeClr val="bg1"/>
              </a:solidFill>
              <a:latin typeface="AktivGrotesk-Thin" panose="020B0403020202020204" pitchFamily="34" charset="0"/>
            </a:endParaRPr>
          </a:p>
        </p:txBody>
      </p:sp>
      <p:graphicFrame>
        <p:nvGraphicFramePr>
          <p:cNvPr id="2" name="Marcador de contenido 6">
            <a:extLst>
              <a:ext uri="{FF2B5EF4-FFF2-40B4-BE49-F238E27FC236}">
                <a16:creationId xmlns:a16="http://schemas.microsoft.com/office/drawing/2014/main" id="{DA4BB150-8D73-C1E7-6892-7C102D2BB508}"/>
              </a:ext>
            </a:extLst>
          </p:cNvPr>
          <p:cNvGraphicFramePr>
            <a:graphicFrameLocks/>
          </p:cNvGraphicFramePr>
          <p:nvPr>
            <p:extLst>
              <p:ext uri="{D42A27DB-BD31-4B8C-83A1-F6EECF244321}">
                <p14:modId xmlns:p14="http://schemas.microsoft.com/office/powerpoint/2010/main" val="3902077348"/>
              </p:ext>
            </p:extLst>
          </p:nvPr>
        </p:nvGraphicFramePr>
        <p:xfrm>
          <a:off x="1809367" y="1458350"/>
          <a:ext cx="8572501" cy="47189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535171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positivas PowerPoint_LATINOSAN.pptx" id="{ABEDD990-E443-41CA-9B83-56C33665FA86}" vid="{83BE819E-F21A-4AB5-82DA-662B0D89EE6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BFAA9E14BB484F8871E571C081F7CD" ma:contentTypeVersion="13" ma:contentTypeDescription="Create a new document." ma:contentTypeScope="" ma:versionID="1a00bb8135d45acb57634c11becd2ad1">
  <xsd:schema xmlns:xsd="http://www.w3.org/2001/XMLSchema" xmlns:xs="http://www.w3.org/2001/XMLSchema" xmlns:p="http://schemas.microsoft.com/office/2006/metadata/properties" xmlns:ns3="d1b79dd2-561c-4691-a6ff-bd6ab9643245" xmlns:ns4="7a4f8508-376c-4431-9e83-79342cb4e31d" targetNamespace="http://schemas.microsoft.com/office/2006/metadata/properties" ma:root="true" ma:fieldsID="2bf7d583f2818faf442a27c2d0263cb4" ns3:_="" ns4:_="">
    <xsd:import namespace="d1b79dd2-561c-4691-a6ff-bd6ab9643245"/>
    <xsd:import namespace="7a4f8508-376c-4431-9e83-79342cb4e3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79dd2-561c-4691-a6ff-bd6ab96432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f8508-376c-4431-9e83-79342cb4e3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3B7832-72E0-4B9F-9F53-94B7DDDF337E}">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EF73C734-E65C-46E5-A0DE-667EDB87A14B}">
  <ds:schemaRefs>
    <ds:schemaRef ds:uri="http://schemas.microsoft.com/sharepoint/v3/contenttype/forms"/>
  </ds:schemaRefs>
</ds:datastoreItem>
</file>

<file path=customXml/itemProps3.xml><?xml version="1.0" encoding="utf-8"?>
<ds:datastoreItem xmlns:ds="http://schemas.openxmlformats.org/officeDocument/2006/customXml" ds:itemID="{90426B83-D3A5-45A6-ACF4-19C2B91A871E}">
  <ds:schemaRefs>
    <ds:schemaRef ds:uri="http://schemas.microsoft.com/office/2006/metadata/contentType"/>
    <ds:schemaRef ds:uri="http://schemas.microsoft.com/office/2006/metadata/properties/metaAttributes"/>
    <ds:schemaRef ds:uri="http://www.w3.org/2000/xmlns/"/>
    <ds:schemaRef ds:uri="http://www.w3.org/2001/XMLSchema"/>
    <ds:schemaRef ds:uri="d1b79dd2-561c-4691-a6ff-bd6ab9643245"/>
    <ds:schemaRef ds:uri="7a4f8508-376c-4431-9e83-79342cb4e31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Plantilla PowerPoint-VIConferenciaLATINOSAN</Template>
  <TotalTime>498</TotalTime>
  <Words>1019</Words>
  <Application>Microsoft Office PowerPoint</Application>
  <PresentationFormat>Panorámica</PresentationFormat>
  <Paragraphs>76</Paragraphs>
  <Slides>17</Slides>
  <Notes>14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17</vt:i4>
      </vt:variant>
    </vt:vector>
  </HeadingPairs>
  <TitlesOfParts>
    <vt:vector size="27" baseType="lpstr">
      <vt:lpstr>72 Black</vt:lpstr>
      <vt:lpstr>AktivGrotesk-Thin</vt:lpstr>
      <vt:lpstr>Arial</vt:lpstr>
      <vt:lpstr>Arial Narrow</vt:lpstr>
      <vt:lpstr>Calibri</vt:lpstr>
      <vt:lpstr>Calibri Light</vt:lpstr>
      <vt:lpstr>Loew</vt:lpstr>
      <vt:lpstr>Roboto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Liset Revollo</dc:creator>
  <cp:lastModifiedBy>Willian Quiroga Choque</cp:lastModifiedBy>
  <cp:revision>20</cp:revision>
  <dcterms:created xsi:type="dcterms:W3CDTF">2022-09-24T23:03:40Z</dcterms:created>
  <dcterms:modified xsi:type="dcterms:W3CDTF">2022-10-13T04:07:29Z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0x01010089BFAA9E14BB484F8871E571C081F7CD</vt:lpwstr>
  </property>
</Properties>
</file>