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268" r:id="rId6"/>
    <p:sldId id="263" r:id="rId7"/>
    <p:sldId id="261" r:id="rId8"/>
    <p:sldId id="260" r:id="rId9"/>
    <p:sldId id="274" r:id="rId10"/>
    <p:sldId id="267" r:id="rId11"/>
    <p:sldId id="271" r:id="rId12"/>
    <p:sldId id="276" r:id="rId13"/>
    <p:sldId id="277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45F"/>
    <a:srgbClr val="6BB4BF"/>
    <a:srgbClr val="1A6D8E"/>
    <a:srgbClr val="ECCAC2"/>
    <a:srgbClr val="CF7B67"/>
    <a:srgbClr val="DEA496"/>
    <a:srgbClr val="C86750"/>
    <a:srgbClr val="DBEDE9"/>
    <a:srgbClr val="13607B"/>
    <a:srgbClr val="196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5F00F-B427-4735-951E-069F974637CA}" type="doc">
      <dgm:prSet loTypeId="urn:microsoft.com/office/officeart/2005/8/layout/hList7" loCatId="relationship" qsTypeId="urn:microsoft.com/office/officeart/2005/8/quickstyle/simple4" qsCatId="simple" csTypeId="urn:microsoft.com/office/officeart/2005/8/colors/accent1_2" csCatId="accent1" phldr="1"/>
      <dgm:spPr/>
    </dgm:pt>
    <dgm:pt modelId="{CD79CE9B-12FB-4452-9677-601CB1F83E3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0"/>
          <a:ext cx="3785319" cy="3240000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/>
      </dgm:spPr>
      <dgm:t>
        <a:bodyPr lIns="36000" tIns="0" rIns="36000" bIns="0" anchor="ctr" anchorCtr="0"/>
        <a:lstStyle/>
        <a:p>
          <a:pPr algn="ctr">
            <a:buNone/>
          </a:pPr>
          <a:r>
            <a:rPr lang="en-US" sz="2000" b="1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Componente</a:t>
          </a:r>
          <a:r>
            <a:rPr lang="en-US" sz="2000" b="1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I</a:t>
          </a:r>
        </a:p>
        <a:p>
          <a:pPr algn="ctr">
            <a:buNone/>
          </a:pPr>
          <a:r>
            <a:rPr lang="es-ES" sz="16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Guías para el manejo de recurso hídrico en </a:t>
          </a:r>
          <a:r>
            <a:rPr lang="es-ES" sz="1600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Guná</a:t>
          </a:r>
          <a:r>
            <a:rPr lang="es-ES" sz="16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Yala (norma y libro educativo)</a:t>
          </a:r>
        </a:p>
        <a:p>
          <a:pPr algn="ctr">
            <a:buNone/>
          </a:pPr>
          <a:r>
            <a:rPr lang="es-ES" sz="16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Actualización del Reglamento de Control de Vertidos de Aguas Residuales con consideración de la reutilización.</a:t>
          </a:r>
          <a:endParaRPr lang="de-DE" sz="1600" dirty="0">
            <a:solidFill>
              <a:srgbClr val="F2F2F2">
                <a:lumMod val="10000"/>
              </a:srgbClr>
            </a:solidFill>
            <a:latin typeface="Neo Sans Std"/>
            <a:ea typeface="+mn-ea"/>
            <a:cs typeface="+mn-cs"/>
          </a:endParaRPr>
        </a:p>
      </dgm:t>
    </dgm:pt>
    <dgm:pt modelId="{FC8F4B5D-BD5E-4854-B13C-E03D8B129911}" type="parTrans" cxnId="{9822926B-7974-44AF-88DE-4F6CAB3E299D}">
      <dgm:prSet/>
      <dgm:spPr/>
      <dgm:t>
        <a:bodyPr/>
        <a:lstStyle/>
        <a:p>
          <a:pPr algn="ctr"/>
          <a:endParaRPr lang="de-DE"/>
        </a:p>
      </dgm:t>
    </dgm:pt>
    <dgm:pt modelId="{4D7AE6D4-22DD-415C-BD90-1D7D1F296904}" type="sibTrans" cxnId="{9822926B-7974-44AF-88DE-4F6CAB3E299D}">
      <dgm:prSet/>
      <dgm:spPr/>
      <dgm:t>
        <a:bodyPr/>
        <a:lstStyle/>
        <a:p>
          <a:pPr algn="ctr"/>
          <a:endParaRPr lang="de-DE"/>
        </a:p>
      </dgm:t>
    </dgm:pt>
    <dgm:pt modelId="{863ED2D3-3196-4DF1-801B-CADD6EE44EE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3901312" y="0"/>
          <a:ext cx="3785319" cy="3240000"/>
        </a:xfrm>
        <a:prstGeom prst="roundRect">
          <a:avLst>
            <a:gd name="adj" fmla="val 10000"/>
          </a:avLst>
        </a:prstGeom>
        <a:solidFill>
          <a:srgbClr val="1A6D8E">
            <a:alpha val="50000"/>
          </a:srgbClr>
        </a:solidFill>
        <a:ln>
          <a:noFill/>
        </a:ln>
        <a:effectLst/>
      </dgm:spPr>
      <dgm:t>
        <a:bodyPr lIns="36000" tIns="0" rIns="36000" bIns="0" anchor="ctr" anchorCtr="0"/>
        <a:lstStyle/>
        <a:p>
          <a:pPr algn="ctr">
            <a:buNone/>
          </a:pPr>
          <a:r>
            <a:rPr lang="en-US" sz="2000" b="1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Componente</a:t>
          </a:r>
          <a:r>
            <a:rPr lang="en-US" sz="2000" b="1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II</a:t>
          </a:r>
        </a:p>
        <a:p>
          <a:pPr algn="ctr">
            <a:buNone/>
          </a:pPr>
          <a:r>
            <a:rPr lang="es-ES" sz="16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Esquema de gobernanza de las infraestructuras de agua y saneamiento en la comunidad de Nuevo Cartí y modelo de financiación para su mantenimiento sostenible.</a:t>
          </a:r>
          <a:endParaRPr lang="de-DE" sz="1600" dirty="0">
            <a:solidFill>
              <a:srgbClr val="F2F2F2">
                <a:lumMod val="10000"/>
              </a:srgbClr>
            </a:solidFill>
            <a:latin typeface="Neo Sans Std"/>
            <a:ea typeface="+mn-ea"/>
            <a:cs typeface="+mn-cs"/>
          </a:endParaRPr>
        </a:p>
      </dgm:t>
    </dgm:pt>
    <dgm:pt modelId="{94FBE873-2F59-436E-AEF3-CABA96018295}" type="parTrans" cxnId="{FCF3903A-8332-4F81-8981-84E4F3AF0A02}">
      <dgm:prSet/>
      <dgm:spPr/>
      <dgm:t>
        <a:bodyPr/>
        <a:lstStyle/>
        <a:p>
          <a:pPr algn="ctr"/>
          <a:endParaRPr lang="de-DE"/>
        </a:p>
      </dgm:t>
    </dgm:pt>
    <dgm:pt modelId="{3B39D173-943F-45FB-93E6-5B6FA9FEF9BD}" type="sibTrans" cxnId="{FCF3903A-8332-4F81-8981-84E4F3AF0A02}">
      <dgm:prSet/>
      <dgm:spPr/>
      <dgm:t>
        <a:bodyPr/>
        <a:lstStyle/>
        <a:p>
          <a:pPr algn="ctr"/>
          <a:endParaRPr lang="de-DE"/>
        </a:p>
      </dgm:t>
    </dgm:pt>
    <dgm:pt modelId="{E0106008-A4BF-4454-BD08-D0955A2513E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7802624" y="0"/>
          <a:ext cx="3785319" cy="3240000"/>
        </a:xfrm>
        <a:prstGeom prst="roundRect">
          <a:avLst>
            <a:gd name="adj" fmla="val 10000"/>
          </a:avLst>
        </a:prstGeom>
        <a:solidFill>
          <a:srgbClr val="6BB4BF">
            <a:alpha val="50000"/>
          </a:srgbClr>
        </a:solidFill>
        <a:ln>
          <a:noFill/>
        </a:ln>
        <a:effectLst/>
      </dgm:spPr>
      <dgm:t>
        <a:bodyPr lIns="36000" tIns="0" rIns="36000" bIns="0" anchor="ctr" anchorCtr="0"/>
        <a:lstStyle/>
        <a:p>
          <a:pPr algn="ctr">
            <a:buNone/>
          </a:pPr>
          <a:r>
            <a:rPr lang="en-US" sz="2000" b="1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Componente</a:t>
          </a:r>
          <a:r>
            <a:rPr lang="en-US" sz="2000" b="1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III</a:t>
          </a:r>
        </a:p>
        <a:p>
          <a:pPr algn="ctr">
            <a:buNone/>
          </a:pPr>
          <a:r>
            <a:rPr lang="es-ES" sz="1600" b="0" i="0" dirty="0">
              <a:solidFill>
                <a:srgbClr val="181818"/>
              </a:solidFill>
              <a:latin typeface="Neo Sans Std"/>
              <a:ea typeface="+mn-ea"/>
              <a:cs typeface="+mn-cs"/>
            </a:rPr>
            <a:t>Diseño del sistema de agua y saneamiento de la nueva Comunidad de Nuevo Cartí</a:t>
          </a:r>
          <a:r>
            <a:rPr lang="en-US" sz="1600" dirty="0">
              <a:solidFill>
                <a:srgbClr val="181818"/>
              </a:solidFill>
              <a:latin typeface="Neo Sans Std"/>
              <a:ea typeface="+mn-ea"/>
              <a:cs typeface="+mn-cs"/>
            </a:rPr>
            <a:t>.</a:t>
          </a:r>
        </a:p>
      </dgm:t>
    </dgm:pt>
    <dgm:pt modelId="{4C71AA53-1B10-478D-8105-2F72AE697A5D}" type="parTrans" cxnId="{31E88FB7-FCC5-484C-A816-48262C28241E}">
      <dgm:prSet/>
      <dgm:spPr/>
      <dgm:t>
        <a:bodyPr/>
        <a:lstStyle/>
        <a:p>
          <a:pPr algn="ctr"/>
          <a:endParaRPr lang="de-DE"/>
        </a:p>
      </dgm:t>
    </dgm:pt>
    <dgm:pt modelId="{31136582-0448-4010-9A8F-C49B45442D5D}" type="sibTrans" cxnId="{31E88FB7-FCC5-484C-A816-48262C28241E}">
      <dgm:prSet/>
      <dgm:spPr/>
      <dgm:t>
        <a:bodyPr/>
        <a:lstStyle/>
        <a:p>
          <a:pPr algn="ctr"/>
          <a:endParaRPr lang="de-DE"/>
        </a:p>
      </dgm:t>
    </dgm:pt>
    <dgm:pt modelId="{F37CC31E-3EB3-448C-AA4F-34CD9108C0C8}" type="pres">
      <dgm:prSet presAssocID="{FE95F00F-B427-4735-951E-069F974637CA}" presName="Name0" presStyleCnt="0">
        <dgm:presLayoutVars>
          <dgm:dir/>
          <dgm:resizeHandles val="exact"/>
        </dgm:presLayoutVars>
      </dgm:prSet>
      <dgm:spPr/>
    </dgm:pt>
    <dgm:pt modelId="{A43CBF21-168E-45B2-A3AB-6FDE34ADA6DF}" type="pres">
      <dgm:prSet presAssocID="{FE95F00F-B427-4735-951E-069F974637CA}" presName="fgShape" presStyleLbl="fgShp" presStyleIdx="0" presStyleCnt="1" custScaleY="50866" custLinFactY="53360" custLinFactNeighborX="-1056" custLinFactNeighborY="100000"/>
      <dgm:spPr>
        <a:xfrm>
          <a:off x="477483" y="2899652"/>
          <a:ext cx="10660908" cy="247208"/>
        </a:xfrm>
        <a:prstGeom prst="leftRightArrow">
          <a:avLst/>
        </a:prstGeom>
        <a:solidFill>
          <a:srgbClr val="056DB6"/>
        </a:solidFill>
        <a:ln>
          <a:noFill/>
        </a:ln>
        <a:effectLst/>
      </dgm:spPr>
    </dgm:pt>
    <dgm:pt modelId="{69E7F7D8-615C-4764-88CC-7161F3BF9EDA}" type="pres">
      <dgm:prSet presAssocID="{FE95F00F-B427-4735-951E-069F974637CA}" presName="linComp" presStyleCnt="0"/>
      <dgm:spPr/>
    </dgm:pt>
    <dgm:pt modelId="{8468D78F-AB88-4DED-959D-5B7925030FF7}" type="pres">
      <dgm:prSet presAssocID="{CD79CE9B-12FB-4452-9677-601CB1F83E3D}" presName="compNode" presStyleCnt="0"/>
      <dgm:spPr/>
    </dgm:pt>
    <dgm:pt modelId="{58C2E03C-D465-4101-B64D-38B1B7166AFF}" type="pres">
      <dgm:prSet presAssocID="{CD79CE9B-12FB-4452-9677-601CB1F83E3D}" presName="bkgdShape" presStyleLbl="node1" presStyleIdx="0" presStyleCnt="3" custLinFactNeighborX="-1442"/>
      <dgm:spPr/>
    </dgm:pt>
    <dgm:pt modelId="{1478CFF7-4174-4416-8AFE-41C47430802D}" type="pres">
      <dgm:prSet presAssocID="{CD79CE9B-12FB-4452-9677-601CB1F83E3D}" presName="nodeTx" presStyleLbl="node1" presStyleIdx="0" presStyleCnt="3">
        <dgm:presLayoutVars>
          <dgm:bulletEnabled val="1"/>
        </dgm:presLayoutVars>
      </dgm:prSet>
      <dgm:spPr/>
    </dgm:pt>
    <dgm:pt modelId="{F63142DA-357B-4D55-A459-418D31C001DB}" type="pres">
      <dgm:prSet presAssocID="{CD79CE9B-12FB-4452-9677-601CB1F83E3D}" presName="invisiNode" presStyleLbl="node1" presStyleIdx="0" presStyleCnt="3"/>
      <dgm:spPr/>
    </dgm:pt>
    <dgm:pt modelId="{AA17FFAD-92B9-4910-91E9-226AD1244641}" type="pres">
      <dgm:prSet presAssocID="{CD79CE9B-12FB-4452-9677-601CB1F83E3D}" presName="imagNode" presStyleLbl="fgImgPlace1" presStyleIdx="0" presStyleCnt="3" custScaleX="94366" custScaleY="94366" custLinFactNeighborX="-6067" custLinFactNeighborY="-23947"/>
      <dgm:spPr>
        <a:xfrm>
          <a:off x="1320567" y="0"/>
          <a:ext cx="1018133" cy="10181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FE58E100-D7A3-4951-B1AC-86C72115118D}" type="pres">
      <dgm:prSet presAssocID="{4D7AE6D4-22DD-415C-BD90-1D7D1F296904}" presName="sibTrans" presStyleLbl="sibTrans2D1" presStyleIdx="0" presStyleCnt="0"/>
      <dgm:spPr/>
    </dgm:pt>
    <dgm:pt modelId="{204A2DCF-75D9-4663-9643-A5F0F2AD48EB}" type="pres">
      <dgm:prSet presAssocID="{863ED2D3-3196-4DF1-801B-CADD6EE44EED}" presName="compNode" presStyleCnt="0"/>
      <dgm:spPr/>
    </dgm:pt>
    <dgm:pt modelId="{77A481CF-4983-4625-86EF-8AC598B8D4CE}" type="pres">
      <dgm:prSet presAssocID="{863ED2D3-3196-4DF1-801B-CADD6EE44EED}" presName="bkgdShape" presStyleLbl="node1" presStyleIdx="1" presStyleCnt="3" custLinFactNeighborY="-204"/>
      <dgm:spPr/>
    </dgm:pt>
    <dgm:pt modelId="{13D5553E-FB3A-4574-ABC6-3B43F6899EE4}" type="pres">
      <dgm:prSet presAssocID="{863ED2D3-3196-4DF1-801B-CADD6EE44EED}" presName="nodeTx" presStyleLbl="node1" presStyleIdx="1" presStyleCnt="3">
        <dgm:presLayoutVars>
          <dgm:bulletEnabled val="1"/>
        </dgm:presLayoutVars>
      </dgm:prSet>
      <dgm:spPr/>
    </dgm:pt>
    <dgm:pt modelId="{68BF698A-2D0F-4433-9186-592CEDCD5C43}" type="pres">
      <dgm:prSet presAssocID="{863ED2D3-3196-4DF1-801B-CADD6EE44EED}" presName="invisiNode" presStyleLbl="node1" presStyleIdx="1" presStyleCnt="3"/>
      <dgm:spPr/>
    </dgm:pt>
    <dgm:pt modelId="{22FF49C7-EA0C-4E1B-9D23-0A7E189ECD14}" type="pres">
      <dgm:prSet presAssocID="{863ED2D3-3196-4DF1-801B-CADD6EE44EED}" presName="imagNode" presStyleLbl="fgImgPlace1" presStyleIdx="1" presStyleCnt="3" custScaleX="94366" custScaleY="94366" custLinFactNeighborX="-4369" custLinFactNeighborY="-18087"/>
      <dgm:spPr>
        <a:xfrm>
          <a:off x="5237767" y="29648"/>
          <a:ext cx="1018133" cy="10181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</dgm:pt>
    <dgm:pt modelId="{BA890996-ACA1-4062-9178-208633573894}" type="pres">
      <dgm:prSet presAssocID="{3B39D173-943F-45FB-93E6-5B6FA9FEF9BD}" presName="sibTrans" presStyleLbl="sibTrans2D1" presStyleIdx="0" presStyleCnt="0"/>
      <dgm:spPr/>
    </dgm:pt>
    <dgm:pt modelId="{55DDFAA2-93FC-414F-B504-A6AB3280D1D0}" type="pres">
      <dgm:prSet presAssocID="{E0106008-A4BF-4454-BD08-D0955A2513E8}" presName="compNode" presStyleCnt="0"/>
      <dgm:spPr/>
    </dgm:pt>
    <dgm:pt modelId="{321033C4-D1F4-4B12-8E39-B0BDE68EA575}" type="pres">
      <dgm:prSet presAssocID="{E0106008-A4BF-4454-BD08-D0955A2513E8}" presName="bkgdShape" presStyleLbl="node1" presStyleIdx="2" presStyleCnt="3" custLinFactNeighborX="1098" custLinFactNeighborY="1036"/>
      <dgm:spPr/>
    </dgm:pt>
    <dgm:pt modelId="{9EDDDDD1-D307-4A83-BB7F-AE7956A407DD}" type="pres">
      <dgm:prSet presAssocID="{E0106008-A4BF-4454-BD08-D0955A2513E8}" presName="nodeTx" presStyleLbl="node1" presStyleIdx="2" presStyleCnt="3">
        <dgm:presLayoutVars>
          <dgm:bulletEnabled val="1"/>
        </dgm:presLayoutVars>
      </dgm:prSet>
      <dgm:spPr/>
    </dgm:pt>
    <dgm:pt modelId="{7269F887-E1B7-4412-AB1C-AC88FA9263BB}" type="pres">
      <dgm:prSet presAssocID="{E0106008-A4BF-4454-BD08-D0955A2513E8}" presName="invisiNode" presStyleLbl="node1" presStyleIdx="2" presStyleCnt="3"/>
      <dgm:spPr/>
    </dgm:pt>
    <dgm:pt modelId="{4FAA582F-C0CF-4FBD-A78B-52805989B8ED}" type="pres">
      <dgm:prSet presAssocID="{E0106008-A4BF-4454-BD08-D0955A2513E8}" presName="imagNode" presStyleLbl="fgImgPlace1" presStyleIdx="2" presStyleCnt="3" custScaleX="120400" custScaleY="107909" custLinFactNeighborX="4353" custLinFactNeighborY="-13833"/>
      <dgm:spPr>
        <a:xfrm>
          <a:off x="9090306" y="2487"/>
          <a:ext cx="1299019" cy="11642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</dgm:pt>
  </dgm:ptLst>
  <dgm:cxnLst>
    <dgm:cxn modelId="{24835006-FAA2-48DA-B8B3-44AD3C7C243F}" type="presOf" srcId="{E0106008-A4BF-4454-BD08-D0955A2513E8}" destId="{9EDDDDD1-D307-4A83-BB7F-AE7956A407DD}" srcOrd="1" destOrd="0" presId="urn:microsoft.com/office/officeart/2005/8/layout/hList7"/>
    <dgm:cxn modelId="{61ADD306-67DD-42E8-90B7-53C373D7BBFC}" type="presOf" srcId="{E0106008-A4BF-4454-BD08-D0955A2513E8}" destId="{321033C4-D1F4-4B12-8E39-B0BDE68EA575}" srcOrd="0" destOrd="0" presId="urn:microsoft.com/office/officeart/2005/8/layout/hList7"/>
    <dgm:cxn modelId="{B91EA620-B97D-4400-B8EB-F98F27D13A5B}" type="presOf" srcId="{3B39D173-943F-45FB-93E6-5B6FA9FEF9BD}" destId="{BA890996-ACA1-4062-9178-208633573894}" srcOrd="0" destOrd="0" presId="urn:microsoft.com/office/officeart/2005/8/layout/hList7"/>
    <dgm:cxn modelId="{FCF3903A-8332-4F81-8981-84E4F3AF0A02}" srcId="{FE95F00F-B427-4735-951E-069F974637CA}" destId="{863ED2D3-3196-4DF1-801B-CADD6EE44EED}" srcOrd="1" destOrd="0" parTransId="{94FBE873-2F59-436E-AEF3-CABA96018295}" sibTransId="{3B39D173-943F-45FB-93E6-5B6FA9FEF9BD}"/>
    <dgm:cxn modelId="{78ED593F-CED1-4A5A-AD91-5D63CCB242EB}" type="presOf" srcId="{4D7AE6D4-22DD-415C-BD90-1D7D1F296904}" destId="{FE58E100-D7A3-4951-B1AC-86C72115118D}" srcOrd="0" destOrd="0" presId="urn:microsoft.com/office/officeart/2005/8/layout/hList7"/>
    <dgm:cxn modelId="{DC408241-DC4B-4FCF-8ABA-B9AE32708872}" type="presOf" srcId="{863ED2D3-3196-4DF1-801B-CADD6EE44EED}" destId="{13D5553E-FB3A-4574-ABC6-3B43F6899EE4}" srcOrd="1" destOrd="0" presId="urn:microsoft.com/office/officeart/2005/8/layout/hList7"/>
    <dgm:cxn modelId="{F8CAA065-8716-4F75-AC40-3495B72CC2D0}" type="presOf" srcId="{FE95F00F-B427-4735-951E-069F974637CA}" destId="{F37CC31E-3EB3-448C-AA4F-34CD9108C0C8}" srcOrd="0" destOrd="0" presId="urn:microsoft.com/office/officeart/2005/8/layout/hList7"/>
    <dgm:cxn modelId="{9822926B-7974-44AF-88DE-4F6CAB3E299D}" srcId="{FE95F00F-B427-4735-951E-069F974637CA}" destId="{CD79CE9B-12FB-4452-9677-601CB1F83E3D}" srcOrd="0" destOrd="0" parTransId="{FC8F4B5D-BD5E-4854-B13C-E03D8B129911}" sibTransId="{4D7AE6D4-22DD-415C-BD90-1D7D1F296904}"/>
    <dgm:cxn modelId="{B7036290-97D3-423E-8112-A2D67F4E3302}" type="presOf" srcId="{CD79CE9B-12FB-4452-9677-601CB1F83E3D}" destId="{1478CFF7-4174-4416-8AFE-41C47430802D}" srcOrd="1" destOrd="0" presId="urn:microsoft.com/office/officeart/2005/8/layout/hList7"/>
    <dgm:cxn modelId="{31E88FB7-FCC5-484C-A816-48262C28241E}" srcId="{FE95F00F-B427-4735-951E-069F974637CA}" destId="{E0106008-A4BF-4454-BD08-D0955A2513E8}" srcOrd="2" destOrd="0" parTransId="{4C71AA53-1B10-478D-8105-2F72AE697A5D}" sibTransId="{31136582-0448-4010-9A8F-C49B45442D5D}"/>
    <dgm:cxn modelId="{A11476D1-6733-474D-B2AF-A8CE36240FDD}" type="presOf" srcId="{CD79CE9B-12FB-4452-9677-601CB1F83E3D}" destId="{58C2E03C-D465-4101-B64D-38B1B7166AFF}" srcOrd="0" destOrd="0" presId="urn:microsoft.com/office/officeart/2005/8/layout/hList7"/>
    <dgm:cxn modelId="{F8C8A9E6-B8A0-44D8-9100-1AF774F246AC}" type="presOf" srcId="{863ED2D3-3196-4DF1-801B-CADD6EE44EED}" destId="{77A481CF-4983-4625-86EF-8AC598B8D4CE}" srcOrd="0" destOrd="0" presId="urn:microsoft.com/office/officeart/2005/8/layout/hList7"/>
    <dgm:cxn modelId="{D6A872AF-F122-4429-BED2-9F818E81976E}" type="presParOf" srcId="{F37CC31E-3EB3-448C-AA4F-34CD9108C0C8}" destId="{A43CBF21-168E-45B2-A3AB-6FDE34ADA6DF}" srcOrd="0" destOrd="0" presId="urn:microsoft.com/office/officeart/2005/8/layout/hList7"/>
    <dgm:cxn modelId="{0ECB38F0-FE23-41DC-A9D7-28C36291A4EB}" type="presParOf" srcId="{F37CC31E-3EB3-448C-AA4F-34CD9108C0C8}" destId="{69E7F7D8-615C-4764-88CC-7161F3BF9EDA}" srcOrd="1" destOrd="0" presId="urn:microsoft.com/office/officeart/2005/8/layout/hList7"/>
    <dgm:cxn modelId="{70EAD525-BA6E-421D-8C07-B046A3732897}" type="presParOf" srcId="{69E7F7D8-615C-4764-88CC-7161F3BF9EDA}" destId="{8468D78F-AB88-4DED-959D-5B7925030FF7}" srcOrd="0" destOrd="0" presId="urn:microsoft.com/office/officeart/2005/8/layout/hList7"/>
    <dgm:cxn modelId="{48A2DE62-10BD-49EC-8EEC-3D3566A2892F}" type="presParOf" srcId="{8468D78F-AB88-4DED-959D-5B7925030FF7}" destId="{58C2E03C-D465-4101-B64D-38B1B7166AFF}" srcOrd="0" destOrd="0" presId="urn:microsoft.com/office/officeart/2005/8/layout/hList7"/>
    <dgm:cxn modelId="{CC893C21-9747-4106-AD82-5AEDDDB10B4F}" type="presParOf" srcId="{8468D78F-AB88-4DED-959D-5B7925030FF7}" destId="{1478CFF7-4174-4416-8AFE-41C47430802D}" srcOrd="1" destOrd="0" presId="urn:microsoft.com/office/officeart/2005/8/layout/hList7"/>
    <dgm:cxn modelId="{75109A15-4DF3-4D69-AB0E-CC701FAD0424}" type="presParOf" srcId="{8468D78F-AB88-4DED-959D-5B7925030FF7}" destId="{F63142DA-357B-4D55-A459-418D31C001DB}" srcOrd="2" destOrd="0" presId="urn:microsoft.com/office/officeart/2005/8/layout/hList7"/>
    <dgm:cxn modelId="{E052D387-24B8-47C1-8F1A-AFEABF8919CC}" type="presParOf" srcId="{8468D78F-AB88-4DED-959D-5B7925030FF7}" destId="{AA17FFAD-92B9-4910-91E9-226AD1244641}" srcOrd="3" destOrd="0" presId="urn:microsoft.com/office/officeart/2005/8/layout/hList7"/>
    <dgm:cxn modelId="{249BC598-9A78-420B-8F8C-E1480E264E5E}" type="presParOf" srcId="{69E7F7D8-615C-4764-88CC-7161F3BF9EDA}" destId="{FE58E100-D7A3-4951-B1AC-86C72115118D}" srcOrd="1" destOrd="0" presId="urn:microsoft.com/office/officeart/2005/8/layout/hList7"/>
    <dgm:cxn modelId="{F6D21C5F-1AB9-46C1-AA67-A1D7E88F68A3}" type="presParOf" srcId="{69E7F7D8-615C-4764-88CC-7161F3BF9EDA}" destId="{204A2DCF-75D9-4663-9643-A5F0F2AD48EB}" srcOrd="2" destOrd="0" presId="urn:microsoft.com/office/officeart/2005/8/layout/hList7"/>
    <dgm:cxn modelId="{AC53B63B-C7F1-4387-9256-DF306CF2129E}" type="presParOf" srcId="{204A2DCF-75D9-4663-9643-A5F0F2AD48EB}" destId="{77A481CF-4983-4625-86EF-8AC598B8D4CE}" srcOrd="0" destOrd="0" presId="urn:microsoft.com/office/officeart/2005/8/layout/hList7"/>
    <dgm:cxn modelId="{1D4244E6-C931-4890-A3A4-58A825754850}" type="presParOf" srcId="{204A2DCF-75D9-4663-9643-A5F0F2AD48EB}" destId="{13D5553E-FB3A-4574-ABC6-3B43F6899EE4}" srcOrd="1" destOrd="0" presId="urn:microsoft.com/office/officeart/2005/8/layout/hList7"/>
    <dgm:cxn modelId="{5A494891-04A6-43F6-A66F-CB2513ECE95A}" type="presParOf" srcId="{204A2DCF-75D9-4663-9643-A5F0F2AD48EB}" destId="{68BF698A-2D0F-4433-9186-592CEDCD5C43}" srcOrd="2" destOrd="0" presId="urn:microsoft.com/office/officeart/2005/8/layout/hList7"/>
    <dgm:cxn modelId="{E7F3A64B-C232-4A62-9D1A-C1CBA7D95370}" type="presParOf" srcId="{204A2DCF-75D9-4663-9643-A5F0F2AD48EB}" destId="{22FF49C7-EA0C-4E1B-9D23-0A7E189ECD14}" srcOrd="3" destOrd="0" presId="urn:microsoft.com/office/officeart/2005/8/layout/hList7"/>
    <dgm:cxn modelId="{C6894BD2-2117-4C91-B7BA-3CA4ED3D26E9}" type="presParOf" srcId="{69E7F7D8-615C-4764-88CC-7161F3BF9EDA}" destId="{BA890996-ACA1-4062-9178-208633573894}" srcOrd="3" destOrd="0" presId="urn:microsoft.com/office/officeart/2005/8/layout/hList7"/>
    <dgm:cxn modelId="{E8D05230-5457-4CE9-BAB1-A53A0B0383A2}" type="presParOf" srcId="{69E7F7D8-615C-4764-88CC-7161F3BF9EDA}" destId="{55DDFAA2-93FC-414F-B504-A6AB3280D1D0}" srcOrd="4" destOrd="0" presId="urn:microsoft.com/office/officeart/2005/8/layout/hList7"/>
    <dgm:cxn modelId="{2CB714F1-8700-477D-BDA7-1B2AB3C29A8A}" type="presParOf" srcId="{55DDFAA2-93FC-414F-B504-A6AB3280D1D0}" destId="{321033C4-D1F4-4B12-8E39-B0BDE68EA575}" srcOrd="0" destOrd="0" presId="urn:microsoft.com/office/officeart/2005/8/layout/hList7"/>
    <dgm:cxn modelId="{BE736D5B-3B9D-4889-94A5-C8AB265AFEAD}" type="presParOf" srcId="{55DDFAA2-93FC-414F-B504-A6AB3280D1D0}" destId="{9EDDDDD1-D307-4A83-BB7F-AE7956A407DD}" srcOrd="1" destOrd="0" presId="urn:microsoft.com/office/officeart/2005/8/layout/hList7"/>
    <dgm:cxn modelId="{EE16F912-2543-47B2-86F6-FDC745160BCA}" type="presParOf" srcId="{55DDFAA2-93FC-414F-B504-A6AB3280D1D0}" destId="{7269F887-E1B7-4412-AB1C-AC88FA9263BB}" srcOrd="2" destOrd="0" presId="urn:microsoft.com/office/officeart/2005/8/layout/hList7"/>
    <dgm:cxn modelId="{5DEA48A3-E547-43A6-A71C-5761FDE898EB}" type="presParOf" srcId="{55DDFAA2-93FC-414F-B504-A6AB3280D1D0}" destId="{4FAA582F-C0CF-4FBD-A78B-52805989B8E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2E03C-D465-4101-B64D-38B1B7166AFF}">
      <dsp:nvSpPr>
        <dsp:cNvPr id="0" name=""/>
        <dsp:cNvSpPr/>
      </dsp:nvSpPr>
      <dsp:spPr>
        <a:xfrm>
          <a:off x="0" y="0"/>
          <a:ext cx="3785319" cy="3240000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Componente</a:t>
          </a:r>
          <a:r>
            <a:rPr lang="en-US" sz="2000" b="1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Guías para el manejo de recurso hídrico en </a:t>
          </a:r>
          <a:r>
            <a:rPr lang="es-ES" sz="1600" kern="1200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Guná</a:t>
          </a:r>
          <a:r>
            <a:rPr lang="es-ES" sz="1600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Yala (norma y libro educativo)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Actualización del Reglamento de Control de Vertidos de Aguas Residuales con consideración de la reutilización.</a:t>
          </a:r>
          <a:endParaRPr lang="de-DE" sz="1600" kern="1200" dirty="0">
            <a:solidFill>
              <a:srgbClr val="F2F2F2">
                <a:lumMod val="10000"/>
              </a:srgbClr>
            </a:solidFill>
            <a:latin typeface="Neo Sans Std"/>
            <a:ea typeface="+mn-ea"/>
            <a:cs typeface="+mn-cs"/>
          </a:endParaRPr>
        </a:p>
      </dsp:txBody>
      <dsp:txXfrm>
        <a:off x="37959" y="1333959"/>
        <a:ext cx="3709401" cy="1220082"/>
      </dsp:txXfrm>
    </dsp:sp>
    <dsp:sp modelId="{AA17FFAD-92B9-4910-91E9-226AD1244641}">
      <dsp:nvSpPr>
        <dsp:cNvPr id="0" name=""/>
        <dsp:cNvSpPr/>
      </dsp:nvSpPr>
      <dsp:spPr>
        <a:xfrm>
          <a:off x="1320567" y="0"/>
          <a:ext cx="1018133" cy="10181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A481CF-4983-4625-86EF-8AC598B8D4CE}">
      <dsp:nvSpPr>
        <dsp:cNvPr id="0" name=""/>
        <dsp:cNvSpPr/>
      </dsp:nvSpPr>
      <dsp:spPr>
        <a:xfrm>
          <a:off x="3901312" y="0"/>
          <a:ext cx="3785319" cy="3240000"/>
        </a:xfrm>
        <a:prstGeom prst="roundRect">
          <a:avLst>
            <a:gd name="adj" fmla="val 10000"/>
          </a:avLst>
        </a:prstGeom>
        <a:solidFill>
          <a:srgbClr val="1A6D8E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Componente</a:t>
          </a:r>
          <a:r>
            <a:rPr lang="en-US" sz="2000" b="1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II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Esquema de gobernanza de las infraestructuras de agua y saneamiento en la comunidad de Nuevo Cartí y modelo de financiación para su mantenimiento sostenible.</a:t>
          </a:r>
          <a:endParaRPr lang="de-DE" sz="1600" kern="1200" dirty="0">
            <a:solidFill>
              <a:srgbClr val="F2F2F2">
                <a:lumMod val="10000"/>
              </a:srgbClr>
            </a:solidFill>
            <a:latin typeface="Neo Sans Std"/>
            <a:ea typeface="+mn-ea"/>
            <a:cs typeface="+mn-cs"/>
          </a:endParaRPr>
        </a:p>
      </dsp:txBody>
      <dsp:txXfrm>
        <a:off x="3939271" y="1333959"/>
        <a:ext cx="3709401" cy="1220082"/>
      </dsp:txXfrm>
    </dsp:sp>
    <dsp:sp modelId="{22FF49C7-EA0C-4E1B-9D23-0A7E189ECD14}">
      <dsp:nvSpPr>
        <dsp:cNvPr id="0" name=""/>
        <dsp:cNvSpPr/>
      </dsp:nvSpPr>
      <dsp:spPr>
        <a:xfrm>
          <a:off x="5237767" y="29648"/>
          <a:ext cx="1018133" cy="10181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1033C4-D1F4-4B12-8E39-B0BDE68EA575}">
      <dsp:nvSpPr>
        <dsp:cNvPr id="0" name=""/>
        <dsp:cNvSpPr/>
      </dsp:nvSpPr>
      <dsp:spPr>
        <a:xfrm>
          <a:off x="7802624" y="0"/>
          <a:ext cx="3785319" cy="3240000"/>
        </a:xfrm>
        <a:prstGeom prst="roundRect">
          <a:avLst>
            <a:gd name="adj" fmla="val 10000"/>
          </a:avLst>
        </a:prstGeom>
        <a:solidFill>
          <a:srgbClr val="6BB4BF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Componente</a:t>
          </a:r>
          <a:r>
            <a:rPr lang="en-US" sz="2000" b="1" kern="1200" dirty="0">
              <a:solidFill>
                <a:srgbClr val="F2F2F2">
                  <a:lumMod val="10000"/>
                </a:srgbClr>
              </a:solidFill>
              <a:latin typeface="Neo Sans Std"/>
              <a:ea typeface="+mn-ea"/>
              <a:cs typeface="+mn-cs"/>
            </a:rPr>
            <a:t> III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181818"/>
              </a:solidFill>
              <a:latin typeface="Neo Sans Std"/>
              <a:ea typeface="+mn-ea"/>
              <a:cs typeface="+mn-cs"/>
            </a:rPr>
            <a:t>Diseño del sistema de agua y saneamiento de la nueva Comunidad de Nuevo Cartí</a:t>
          </a:r>
          <a:r>
            <a:rPr lang="en-US" sz="1600" kern="1200" dirty="0">
              <a:solidFill>
                <a:srgbClr val="181818"/>
              </a:solidFill>
              <a:latin typeface="Neo Sans Std"/>
              <a:ea typeface="+mn-ea"/>
              <a:cs typeface="+mn-cs"/>
            </a:rPr>
            <a:t>.</a:t>
          </a:r>
        </a:p>
      </dsp:txBody>
      <dsp:txXfrm>
        <a:off x="7840583" y="1333959"/>
        <a:ext cx="3709401" cy="1220082"/>
      </dsp:txXfrm>
    </dsp:sp>
    <dsp:sp modelId="{4FAA582F-C0CF-4FBD-A78B-52805989B8ED}">
      <dsp:nvSpPr>
        <dsp:cNvPr id="0" name=""/>
        <dsp:cNvSpPr/>
      </dsp:nvSpPr>
      <dsp:spPr>
        <a:xfrm>
          <a:off x="9090306" y="2487"/>
          <a:ext cx="1299019" cy="11642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3CBF21-168E-45B2-A3AB-6FDE34ADA6DF}">
      <dsp:nvSpPr>
        <dsp:cNvPr id="0" name=""/>
        <dsp:cNvSpPr/>
      </dsp:nvSpPr>
      <dsp:spPr>
        <a:xfrm>
          <a:off x="350938" y="2992791"/>
          <a:ext cx="10660908" cy="247208"/>
        </a:xfrm>
        <a:prstGeom prst="leftRightArrow">
          <a:avLst/>
        </a:prstGeom>
        <a:solidFill>
          <a:srgbClr val="056DB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D1A3-A3C6-497A-99A1-36DB706526A0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24F2-893D-42AE-9201-8B0DA48513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7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6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43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Hoja de vida del expositor/a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95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caratula principal de la presentación. Podrán cambiar la fotografía por una de su preferencia, ya sea vertical u horizontal.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Para presentación de gráficos, infografías y otros similares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86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8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20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61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2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7893-CD9E-1FD9-2E1E-28047CEA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8E692A-0EA2-C93F-F95C-52DF7843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93EE3-7A86-5A30-9A84-1E7B6EF8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8D207-CE2A-2D7D-FA12-4A8DCB2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8F885-C802-8BCA-27DC-1E02A1C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6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FF284-077A-6A91-ECE4-C4EAD96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F0290-C6CB-47B4-A4C6-396EF2FD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48EDD-4464-4B4F-C92E-0C5280E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94B75-5E7B-C80C-F32A-B93AC95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42509-9F51-C066-7096-1AE0531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6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AA7392-ECAF-829A-28A7-B917D9B0B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55E2F2-2D74-168B-7E8B-FC2A2F2D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F4A6E-2A46-A1FD-B4AE-7EFAD40D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6BDB6-0625-193A-E834-9BE6CB9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4F3FD-7F3D-7F17-46CA-F27C468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0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B4A77-64EA-959B-CE7E-C49BC7E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3C51F-6DAA-CAB7-9F22-124E625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68C37-2D66-8381-1894-E33C5CF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6AA66-7AF8-750A-BB14-8987F1A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A99AF-F0E9-EF36-8476-72A2C27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2D21A-5A44-587B-9DF8-572AB5B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4F17BE-1E33-53FA-273B-E1F65CC0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15822-39F0-4380-4062-45E3DC2E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D2B70-77A4-7003-640C-C2F42347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4BBFF-7EB4-008D-1939-14048089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C0F62-58A8-67CF-0E63-DC18C0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3632E-D9D5-BC68-D518-36915123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98FE89-3A8B-3B98-EAFE-7238A173B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959192-103A-9AB9-83A6-A492802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FAF07-AF7E-D76F-710C-E16D49C0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B7B7E-E60E-D9D6-F665-B1134B0C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5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5C3DF-C584-4964-A5C6-AA2AEC6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4B72C-2351-9B8D-3745-5023A71A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3B3E67-10AA-BCEC-AD39-060B22771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609BE1-4494-D066-223B-18D6B6B9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E4DD98-A6F4-EA88-7402-71F479A5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DDCA00-85BF-10B9-7F2F-B61BA83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A73792-A8AB-F7C6-FAE0-E7E2319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32D668-A39A-8D01-DAC4-36E00E4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8B33F-0DA2-0FED-B4A3-BC6B0783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E0991-250E-B871-F012-CE35CC43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E03777-44E9-D581-7A7F-F71A220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FEEFAD-87EB-54DE-3A07-8C0FD4A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87B342-2711-11BF-0A01-4AE231F7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C0C3C2-044E-0165-4BB0-29FDA21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D907F1-98D0-191B-AAED-FCD5B8C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77B4-CDD0-24CF-02FE-4B30C04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27534D-F291-6D20-E922-59501120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CF604-9582-3355-0B5A-BE916D49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D827F-0980-AF3A-2927-EFCAD49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EF9B06-BBFB-9333-3499-69D6E56E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47D5D-BC90-B246-F80E-86E4432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4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5159-28E0-0D2D-8733-569A3D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B0369-39D8-9324-3A53-69A3D9C3A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B4423A-6E30-1F21-3A55-70F07735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7A116-A7C8-AFA1-374C-986AAC79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073CA-96AE-0FE1-7224-AEB91084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37D47-EA26-B813-56F1-334CD3F2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0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7F1F7F-0E1D-FCE6-6524-7C6926A0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387D9C-D602-6A0E-3980-0D652003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B7F585-7E38-83E1-D05C-5ABCA05D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4082-065E-4354-8A63-6EDF70C80D81}" type="datetimeFigureOut">
              <a:rPr lang="es-MX" smtClean="0"/>
              <a:t>13/10/2022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C68B9-CC15-B4A9-39CE-36EF57263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228FD-1124-2D5B-883F-A3AD2566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8.png"/><Relationship Id="rId10" Type="http://schemas.microsoft.com/office/2007/relationships/diagramDrawing" Target="../diagrams/drawing1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B6B17-2ED0-A23C-C6E4-81A5EEE01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4A59A-4570-783E-72E3-DD3E78138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10" y="-236636"/>
            <a:ext cx="7857410" cy="166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D1850E-8D24-473D-8ECE-4DD596AA7F6E}"/>
              </a:ext>
            </a:extLst>
          </p:cNvPr>
          <p:cNvSpPr txBox="1">
            <a:spLocks/>
          </p:cNvSpPr>
          <p:nvPr/>
        </p:nvSpPr>
        <p:spPr>
          <a:xfrm>
            <a:off x="-1139785" y="260891"/>
            <a:ext cx="10515600" cy="66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3600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Lecciones aprendidas</a:t>
            </a:r>
            <a:endParaRPr lang="es-BO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06AC0D-FF5F-26B3-CBF0-2D59EB3613A5}"/>
              </a:ext>
            </a:extLst>
          </p:cNvPr>
          <p:cNvSpPr txBox="1">
            <a:spLocks/>
          </p:cNvSpPr>
          <p:nvPr/>
        </p:nvSpPr>
        <p:spPr>
          <a:xfrm>
            <a:off x="6130485" y="1587412"/>
            <a:ext cx="5924550" cy="391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sz="3200" dirty="0"/>
              <a:t>No esperar a nadie, somos decididas si se trata del bienestar a la comunidad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sz="3200" dirty="0"/>
              <a:t>El hombre despilfarra, la mujer es más recata (recelosa) en hacer gastos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3200" dirty="0"/>
              <a:t>Somos las mujeres que tomamos la iniciativa para algún actividad pensando que el resultado será positivo y en beneficio para la comunidad.</a:t>
            </a:r>
            <a:endParaRPr lang="es-BO" sz="32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3200" dirty="0"/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5DD15D40-70A4-009E-BCF6-18A8C192F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707" y="1673534"/>
            <a:ext cx="5064389" cy="3591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54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1535" y="5731718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0B09-6351-CE9D-94A0-F6D47BCDA340}"/>
              </a:ext>
            </a:extLst>
          </p:cNvPr>
          <p:cNvSpPr/>
          <p:nvPr/>
        </p:nvSpPr>
        <p:spPr>
          <a:xfrm>
            <a:off x="5565913" y="2324370"/>
            <a:ext cx="6626087" cy="2108223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23B026-5DDB-DC18-EA37-4CBBFDB43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61" y="5341566"/>
            <a:ext cx="2782603" cy="12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CA2535A-C39C-E863-AEF2-B9CA05B33282}"/>
              </a:ext>
            </a:extLst>
          </p:cNvPr>
          <p:cNvSpPr/>
          <p:nvPr/>
        </p:nvSpPr>
        <p:spPr>
          <a:xfrm>
            <a:off x="5016318" y="2447457"/>
            <a:ext cx="8478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0" cap="none" spc="0" dirty="0">
                <a:ln w="0"/>
                <a:solidFill>
                  <a:srgbClr val="1A6D8E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A2A794-0386-5806-32FF-F190522604E3}"/>
              </a:ext>
            </a:extLst>
          </p:cNvPr>
          <p:cNvSpPr txBox="1"/>
          <p:nvPr/>
        </p:nvSpPr>
        <p:spPr>
          <a:xfrm>
            <a:off x="8624675" y="3263053"/>
            <a:ext cx="724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spc="-150" dirty="0">
                <a:solidFill>
                  <a:schemeClr val="bg1"/>
                </a:solidFill>
              </a:rPr>
              <a:t>GRACIAS!</a:t>
            </a:r>
            <a:endParaRPr lang="es-MX" sz="6600" b="1" spc="-1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86194-11A7-57ED-EA9A-CA654832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/>
        </p:blipFill>
        <p:spPr>
          <a:xfrm>
            <a:off x="-11535" y="2324370"/>
            <a:ext cx="6726968" cy="2138995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6D4FB48-5968-B919-B007-79E200E5A094}"/>
              </a:ext>
            </a:extLst>
          </p:cNvPr>
          <p:cNvSpPr txBox="1">
            <a:spLocks/>
          </p:cNvSpPr>
          <p:nvPr/>
        </p:nvSpPr>
        <p:spPr>
          <a:xfrm>
            <a:off x="386140" y="774350"/>
            <a:ext cx="5477303" cy="12820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5400" b="1" dirty="0">
                <a:solidFill>
                  <a:srgbClr val="196374"/>
                </a:solidFill>
              </a:rPr>
              <a:t>¡ </a:t>
            </a:r>
            <a:r>
              <a:rPr lang="es-CR" sz="5400" b="1" dirty="0" err="1">
                <a:solidFill>
                  <a:srgbClr val="196374"/>
                </a:solidFill>
              </a:rPr>
              <a:t>Doggus</a:t>
            </a:r>
            <a:r>
              <a:rPr lang="es-CR" sz="5400" b="1" dirty="0">
                <a:solidFill>
                  <a:srgbClr val="196374"/>
                </a:solidFill>
              </a:rPr>
              <a:t> </a:t>
            </a:r>
            <a:r>
              <a:rPr lang="es-CR" sz="5400" b="1" dirty="0" err="1">
                <a:solidFill>
                  <a:srgbClr val="196374"/>
                </a:solidFill>
              </a:rPr>
              <a:t>Nued</a:t>
            </a:r>
            <a:r>
              <a:rPr lang="es-CR" sz="5400" b="1" dirty="0">
                <a:solidFill>
                  <a:srgbClr val="196374"/>
                </a:solidFill>
              </a:rPr>
              <a:t>! </a:t>
            </a:r>
          </a:p>
          <a:p>
            <a:pPr algn="ctr"/>
            <a:r>
              <a:rPr lang="es-CR" sz="3600" dirty="0">
                <a:solidFill>
                  <a:srgbClr val="196374"/>
                </a:solidFill>
              </a:rPr>
              <a:t>(Muchas gracias)</a:t>
            </a:r>
          </a:p>
        </p:txBody>
      </p:sp>
    </p:spTree>
    <p:extLst>
      <p:ext uri="{BB962C8B-B14F-4D97-AF65-F5344CB8AC3E}">
        <p14:creationId xmlns:p14="http://schemas.microsoft.com/office/powerpoint/2010/main" val="339721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3CF584A9-9CBE-A534-87F9-1AC93FC27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2058" r="43" b="2034"/>
          <a:stretch/>
        </p:blipFill>
        <p:spPr>
          <a:xfrm rot="10800000">
            <a:off x="5" y="1337458"/>
            <a:ext cx="12191995" cy="25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4478078-3F85-1835-2337-8E38EEA1E92D}"/>
              </a:ext>
            </a:extLst>
          </p:cNvPr>
          <p:cNvSpPr/>
          <p:nvPr/>
        </p:nvSpPr>
        <p:spPr>
          <a:xfrm>
            <a:off x="4447257" y="496957"/>
            <a:ext cx="6843595" cy="5287617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Lidereza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mujeres de la comunidad, forma parte de la Directiva de la comunidad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Isber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Yala (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proximo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traslado) secretaria de finanzas, Licda. En administración Publica, Profesora de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Admon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Pública, actualmente trabaja en el Centro Educativo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Sayla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Olonibiginya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comunidad de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Gardi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Sugdub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Comarca Guna Yala, en conocimiento ancestral canto de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8BD3DE-8662-65BF-E2E9-4A82014F9BF9}"/>
              </a:ext>
            </a:extLst>
          </p:cNvPr>
          <p:cNvSpPr txBox="1"/>
          <p:nvPr/>
        </p:nvSpPr>
        <p:spPr>
          <a:xfrm>
            <a:off x="1955634" y="4940012"/>
            <a:ext cx="227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err="1">
                <a:solidFill>
                  <a:srgbClr val="13607B"/>
                </a:solidFill>
              </a:rPr>
              <a:t>Dalis</a:t>
            </a:r>
            <a:r>
              <a:rPr lang="es-BO" sz="3200" b="1" dirty="0">
                <a:solidFill>
                  <a:srgbClr val="13607B"/>
                </a:solidFill>
              </a:rPr>
              <a:t> Morris</a:t>
            </a:r>
            <a:endParaRPr lang="es-MX" sz="3200" b="1" dirty="0">
              <a:solidFill>
                <a:srgbClr val="13607B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221321-5967-D4B5-F8D1-4E0B177F6A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82"/>
          <a:stretch/>
        </p:blipFill>
        <p:spPr>
          <a:xfrm>
            <a:off x="8509619" y="4397376"/>
            <a:ext cx="2173082" cy="214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D2617D-6309-2496-92C5-B376A57DB7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8" r="60424" b="15557"/>
          <a:stretch/>
        </p:blipFill>
        <p:spPr>
          <a:xfrm>
            <a:off x="1509299" y="1771126"/>
            <a:ext cx="3098371" cy="28558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B4A290-32BD-688D-B538-EC88116B88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10875" r="16388" b="21563"/>
          <a:stretch/>
        </p:blipFill>
        <p:spPr>
          <a:xfrm>
            <a:off x="1156994" y="3602463"/>
            <a:ext cx="2133275" cy="13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1" y="-3342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2" y="3927467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914965" y="1949053"/>
            <a:ext cx="8702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D745F"/>
                </a:solidFill>
                <a:latin typeface="Arial Narrow" panose="020B0606020202030204" pitchFamily="34" charset="0"/>
                <a:cs typeface="72 Black" panose="020B0A04030603020204" pitchFamily="34" charset="0"/>
              </a:rPr>
              <a:t>Sistema de Abastecimiento de Agua para las comunidades GARDÍ SUGDUB Y GARDÍ MULADUB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21" y="1155985"/>
            <a:ext cx="2492804" cy="2492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6E7C08B-401A-1DC9-3B54-FF4ED2CA95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75" y="894494"/>
            <a:ext cx="1806641" cy="83797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612D91C-F33C-6BCB-6F72-26A8325CAC1C}"/>
              </a:ext>
            </a:extLst>
          </p:cNvPr>
          <p:cNvGrpSpPr/>
          <p:nvPr/>
        </p:nvGrpSpPr>
        <p:grpSpPr>
          <a:xfrm>
            <a:off x="714391" y="4395140"/>
            <a:ext cx="8003476" cy="801334"/>
            <a:chOff x="264224" y="3694619"/>
            <a:chExt cx="8003476" cy="8013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BC02E2E-D450-8147-C2BB-224F99292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24" y="3694619"/>
              <a:ext cx="7671832" cy="795530"/>
            </a:xfrm>
            <a:prstGeom prst="rect">
              <a:avLst/>
            </a:prstGeom>
          </p:spPr>
        </p:pic>
        <p:pic>
          <p:nvPicPr>
            <p:cNvPr id="6" name="Picture 2" descr="Ministerio de Ambiente (Panamá) - Wikipedia, la enciclopedia libre">
              <a:extLst>
                <a:ext uri="{FF2B5EF4-FFF2-40B4-BE49-F238E27FC236}">
                  <a16:creationId xmlns:a16="http://schemas.microsoft.com/office/drawing/2014/main" id="{BA2E6B9B-E157-E317-41C2-EFCE23BC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629" y="3963662"/>
              <a:ext cx="1514071" cy="53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4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892C3E0-2781-E745-4470-12066D2986AF}"/>
              </a:ext>
            </a:extLst>
          </p:cNvPr>
          <p:cNvSpPr/>
          <p:nvPr/>
        </p:nvSpPr>
        <p:spPr>
          <a:xfrm>
            <a:off x="-14148" y="325490"/>
            <a:ext cx="12192002" cy="119424"/>
          </a:xfrm>
          <a:prstGeom prst="rect">
            <a:avLst/>
          </a:prstGeom>
          <a:solidFill>
            <a:srgbClr val="C86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A40DC74-859F-D2D0-EB84-EC5CC588EBF0}"/>
              </a:ext>
            </a:extLst>
          </p:cNvPr>
          <p:cNvSpPr/>
          <p:nvPr/>
        </p:nvSpPr>
        <p:spPr>
          <a:xfrm>
            <a:off x="-14148" y="9927"/>
            <a:ext cx="12192002" cy="315563"/>
          </a:xfrm>
          <a:prstGeom prst="rect">
            <a:avLst/>
          </a:prstGeom>
          <a:solidFill>
            <a:srgbClr val="165C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E0B9B5-21F4-1A69-0DAF-115C14082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11" y="-68567"/>
            <a:ext cx="5263578" cy="109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861708" y="21140"/>
            <a:ext cx="526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600" dirty="0">
                <a:solidFill>
                  <a:srgbClr val="CD745F"/>
                </a:solidFill>
                <a:latin typeface="72 Black" panose="020B0A04030603020204" pitchFamily="34" charset="0"/>
              </a:rPr>
              <a:t>Proyecto </a:t>
            </a:r>
            <a:r>
              <a:rPr lang="es-BO" sz="3600" dirty="0" err="1">
                <a:solidFill>
                  <a:srgbClr val="CD745F"/>
                </a:solidFill>
                <a:latin typeface="72 Black" panose="020B0A04030603020204" pitchFamily="34" charset="0"/>
              </a:rPr>
              <a:t>CReW</a:t>
            </a:r>
            <a:r>
              <a:rPr lang="es-BO" sz="3600" dirty="0">
                <a:solidFill>
                  <a:srgbClr val="CD745F"/>
                </a:solidFill>
                <a:latin typeface="72 Black" panose="020B0A04030603020204" pitchFamily="34" charset="0"/>
              </a:rPr>
              <a:t>+</a:t>
            </a:r>
            <a:endParaRPr lang="es-MX" sz="3600" b="1" dirty="0">
              <a:solidFill>
                <a:srgbClr val="CD745F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C72FD19-DD9A-42BD-F917-CE24AC3A0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80" y="5848661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B7C4D69-10B0-32B8-F09E-0B1A44A97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805" y="1797477"/>
            <a:ext cx="6111049" cy="3092419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48CE313-63F8-8E15-1DAE-2A2373BEB35C}"/>
              </a:ext>
            </a:extLst>
          </p:cNvPr>
          <p:cNvSpPr txBox="1">
            <a:spLocks/>
          </p:cNvSpPr>
          <p:nvPr/>
        </p:nvSpPr>
        <p:spPr>
          <a:xfrm>
            <a:off x="273460" y="1574920"/>
            <a:ext cx="5793345" cy="503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1800" dirty="0"/>
              <a:t>El objetivo principal del GEF </a:t>
            </a:r>
            <a:r>
              <a:rPr lang="es-ES" sz="1800" dirty="0" err="1"/>
              <a:t>CReW</a:t>
            </a:r>
            <a:r>
              <a:rPr lang="es-ES" sz="1800" dirty="0"/>
              <a:t>+ es implementar esfuerzos regulatorios, políticos, financieros y tecnológicos para promover estudios de factibilidad, mecanismos de financiamiento y proyectos piloto para soluciones de pequeña escala, locales, rurales, peri-urbanas y comunitarias para la Gestión Integrada del Agua y de las Aguas Residuales (IWWM) en la Región del Gran Caribe. Se supone que las soluciones desarrolladas en el marco del GEF </a:t>
            </a:r>
            <a:r>
              <a:rPr lang="es-ES" sz="1800" dirty="0" err="1"/>
              <a:t>CReW</a:t>
            </a:r>
            <a:r>
              <a:rPr lang="es-ES" sz="1800" dirty="0"/>
              <a:t>+ se amplíen y repliquen, con el fin de reducir significativamente el impacto negativo de las aguas residuales domésticas sobre el medio ambiente y las personas mediante soluciones adecuadas para las cuencas hidrográficas y de agua dulce.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93B70B3-C57F-ABA3-6177-CB902AA1061D}"/>
              </a:ext>
            </a:extLst>
          </p:cNvPr>
          <p:cNvSpPr txBox="1"/>
          <p:nvPr/>
        </p:nvSpPr>
        <p:spPr>
          <a:xfrm>
            <a:off x="6066805" y="592099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CD745F"/>
                </a:solidFill>
                <a:latin typeface="72 Black" panose="020B0A04030603020204" pitchFamily="34" charset="0"/>
              </a:rPr>
              <a:t>Implementando Soluciones para la Gestión Integrada del Agua y de las Aguas Residuales hacia un Caribe Limpio y Saludable</a:t>
            </a:r>
            <a:endParaRPr lang="es-BO" sz="2000" dirty="0">
              <a:solidFill>
                <a:srgbClr val="CD7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2736592" y="829687"/>
            <a:ext cx="744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400" dirty="0">
                <a:solidFill>
                  <a:srgbClr val="CD745F"/>
                </a:solidFill>
                <a:latin typeface="72 Black" panose="020B0A04030603020204" pitchFamily="34" charset="0"/>
              </a:rPr>
              <a:t>Proyecto </a:t>
            </a:r>
            <a:r>
              <a:rPr lang="es-BO" sz="4400" dirty="0" err="1">
                <a:solidFill>
                  <a:srgbClr val="CD745F"/>
                </a:solidFill>
                <a:latin typeface="72 Black" panose="020B0A04030603020204" pitchFamily="34" charset="0"/>
              </a:rPr>
              <a:t>CReW</a:t>
            </a:r>
            <a:r>
              <a:rPr lang="es-BO" sz="4400" dirty="0">
                <a:solidFill>
                  <a:srgbClr val="CD745F"/>
                </a:solidFill>
                <a:latin typeface="72 Black" panose="020B0A04030603020204" pitchFamily="34" charset="0"/>
              </a:rPr>
              <a:t>+ en Panamá</a:t>
            </a:r>
            <a:endParaRPr lang="es-MX" sz="4400" b="1" dirty="0">
              <a:solidFill>
                <a:srgbClr val="CD745F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Diagramm 4">
            <a:extLst>
              <a:ext uri="{FF2B5EF4-FFF2-40B4-BE49-F238E27FC236}">
                <a16:creationId xmlns:a16="http://schemas.microsoft.com/office/drawing/2014/main" id="{3215BE26-4FA1-4B57-C03E-9A3D033A9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96318"/>
              </p:ext>
            </p:extLst>
          </p:nvPr>
        </p:nvGraphicFramePr>
        <p:xfrm>
          <a:off x="301646" y="2101481"/>
          <a:ext cx="11587944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0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2485992" y="726702"/>
            <a:ext cx="8082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4400" dirty="0">
                <a:solidFill>
                  <a:srgbClr val="CD745F"/>
                </a:solidFill>
                <a:latin typeface="72 Black" panose="020B0A04030603020204" pitchFamily="34" charset="0"/>
              </a:rPr>
              <a:t>Vulnerabilidad al cambio climático</a:t>
            </a:r>
            <a:endParaRPr lang="es-MX" sz="4400" b="1" dirty="0">
              <a:solidFill>
                <a:srgbClr val="CD745F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C491E9-D6EE-FF13-AA2E-5FFB28FD8847}"/>
              </a:ext>
            </a:extLst>
          </p:cNvPr>
          <p:cNvSpPr txBox="1">
            <a:spLocks/>
          </p:cNvSpPr>
          <p:nvPr/>
        </p:nvSpPr>
        <p:spPr>
          <a:xfrm>
            <a:off x="733425" y="1601021"/>
            <a:ext cx="5793984" cy="423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dirty="0"/>
              <a:t>Los pueblos originarios de Panamá ocupamos extensos territorios en </a:t>
            </a:r>
            <a:r>
              <a:rPr lang="es-ES" b="1" dirty="0">
                <a:solidFill>
                  <a:srgbClr val="196374"/>
                </a:solidFill>
              </a:rPr>
              <a:t>zonas costeras y de alta fragilidad ambiental</a:t>
            </a:r>
            <a:r>
              <a:rPr lang="es-ES" dirty="0"/>
              <a:t>.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rgbClr val="196374"/>
                </a:solidFill>
              </a:rPr>
              <a:t>44, 231 </a:t>
            </a:r>
            <a:r>
              <a:rPr lang="es-ES" dirty="0"/>
              <a:t>personas viven en la Comarca, la mayoría  residen en islas de coral en el archipiélago de Guna Yala, San Blas, Panamá. 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196374"/>
                </a:solidFill>
              </a:rPr>
              <a:t>45 comunidades isleñas </a:t>
            </a:r>
            <a:r>
              <a:rPr lang="es-ES" dirty="0"/>
              <a:t>de Guna Yala serán inhabitables en unas pocas décadas y </a:t>
            </a:r>
            <a:r>
              <a:rPr lang="es-ES" b="1" dirty="0">
                <a:solidFill>
                  <a:srgbClr val="196374"/>
                </a:solidFill>
              </a:rPr>
              <a:t>28 000 personas </a:t>
            </a:r>
            <a:r>
              <a:rPr lang="es-ES" dirty="0"/>
              <a:t>tendrán que mudarse de las islas a tierra firme 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sz="28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sz="2800" dirty="0"/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sz="28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8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800" dirty="0"/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71F5A343-4C4D-B13D-38EA-5CC66089FF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b="24743"/>
          <a:stretch/>
        </p:blipFill>
        <p:spPr bwMode="auto">
          <a:xfrm>
            <a:off x="7316676" y="1725947"/>
            <a:ext cx="4023686" cy="3338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36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24" y="-299574"/>
            <a:ext cx="7073664" cy="161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1225961" y="245828"/>
            <a:ext cx="644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>
                <a:solidFill>
                  <a:schemeClr val="bg1"/>
                </a:solidFill>
                <a:latin typeface="72 Black" panose="020B0A04030603020204" pitchFamily="34" charset="0"/>
              </a:rPr>
              <a:t>Vulnerabilidad al cambio climático</a:t>
            </a:r>
            <a:endParaRPr lang="es-MX" sz="2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sp>
        <p:nvSpPr>
          <p:cNvPr id="2" name="Marcador de contenido 10">
            <a:extLst>
              <a:ext uri="{FF2B5EF4-FFF2-40B4-BE49-F238E27FC236}">
                <a16:creationId xmlns:a16="http://schemas.microsoft.com/office/drawing/2014/main" id="{BC8755F3-FA70-062C-FE98-44326374398F}"/>
              </a:ext>
            </a:extLst>
          </p:cNvPr>
          <p:cNvSpPr txBox="1">
            <a:spLocks/>
          </p:cNvSpPr>
          <p:nvPr/>
        </p:nvSpPr>
        <p:spPr>
          <a:xfrm>
            <a:off x="4186865" y="1314450"/>
            <a:ext cx="7489320" cy="470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/>
              <a:t>La comunidad de </a:t>
            </a:r>
            <a:r>
              <a:rPr lang="es-ES" b="1"/>
              <a:t>Gardi Sugdub </a:t>
            </a:r>
            <a:r>
              <a:rPr lang="es-ES"/>
              <a:t>forma parte de la Comarca Guna Yala</a:t>
            </a:r>
            <a:r>
              <a:rPr lang="es-CR"/>
              <a:t>, donde habita una comunidad indígena. </a:t>
            </a:r>
            <a:endParaRPr lang="es-ES"/>
          </a:p>
          <a:p>
            <a:pPr algn="just"/>
            <a:r>
              <a:rPr lang="es-ES"/>
              <a:t>Gardi Sugdub tiene 3.3 ha, con una población de 1132 personas y 180 viviendas</a:t>
            </a:r>
            <a:endParaRPr lang="es-CR"/>
          </a:p>
          <a:p>
            <a:pPr algn="just"/>
            <a:r>
              <a:rPr lang="es-CR"/>
              <a:t>Elevado crecimiento del nivel del mar, condiciones de hacinamiento en la isla y aumento de vulnerabilidad a inundaciones. </a:t>
            </a:r>
          </a:p>
          <a:p>
            <a:pPr algn="just"/>
            <a:r>
              <a:rPr lang="es-CR"/>
              <a:t>El agua de consumo no es potable y el vertido de agua residual es directo al mar.</a:t>
            </a:r>
          </a:p>
          <a:p>
            <a:pPr algn="just"/>
            <a:r>
              <a:rPr lang="es-CR">
                <a:solidFill>
                  <a:schemeClr val="tx1">
                    <a:lumMod val="95000"/>
                    <a:lumOff val="5000"/>
                  </a:schemeClr>
                </a:solidFill>
              </a:rPr>
              <a:t>Proyecto de Traslado a Tierra Firme</a:t>
            </a:r>
            <a:r>
              <a:rPr lang="es-CR"/>
              <a:t>, la idea del traslado a tierra firme </a:t>
            </a:r>
            <a:r>
              <a:rPr lang="es-CR" b="1">
                <a:solidFill>
                  <a:srgbClr val="196374"/>
                </a:solidFill>
              </a:rPr>
              <a:t>nace de la mujer</a:t>
            </a:r>
            <a:r>
              <a:rPr lang="es-CR"/>
              <a:t>. </a:t>
            </a:r>
          </a:p>
          <a:p>
            <a:pPr algn="just"/>
            <a:endParaRPr lang="es-CR"/>
          </a:p>
          <a:p>
            <a:pPr algn="just"/>
            <a:endParaRPr lang="es-CR"/>
          </a:p>
          <a:p>
            <a:pPr algn="just"/>
            <a:endParaRPr lang="es-ES" dirty="0"/>
          </a:p>
        </p:txBody>
      </p:sp>
      <p:pic>
        <p:nvPicPr>
          <p:cNvPr id="4" name="Imagen 3" descr="Imagen que contiene exterior, edificio, barco, pequeño&#10;&#10;Descripción generada automáticamente">
            <a:extLst>
              <a:ext uri="{FF2B5EF4-FFF2-40B4-BE49-F238E27FC236}">
                <a16:creationId xmlns:a16="http://schemas.microsoft.com/office/drawing/2014/main" id="{3BA103C8-FC11-C23F-024D-8554A15183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1" r="-1" b="9718"/>
          <a:stretch/>
        </p:blipFill>
        <p:spPr>
          <a:xfrm>
            <a:off x="0" y="1442620"/>
            <a:ext cx="4071530" cy="397275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351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8459"/>
            <a:ext cx="3964484" cy="236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720410" y="491722"/>
            <a:ext cx="29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>
                <a:solidFill>
                  <a:schemeClr val="bg1"/>
                </a:solidFill>
                <a:latin typeface="72 Black" panose="020B0A04030603020204" pitchFamily="34" charset="0"/>
              </a:rPr>
              <a:t>Gestión de agua</a:t>
            </a:r>
            <a:endParaRPr lang="es-MX" sz="2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5AB2A2B-44BF-381D-94E0-6F7A5B99C23A}"/>
              </a:ext>
            </a:extLst>
          </p:cNvPr>
          <p:cNvSpPr txBox="1">
            <a:spLocks/>
          </p:cNvSpPr>
          <p:nvPr/>
        </p:nvSpPr>
        <p:spPr>
          <a:xfrm>
            <a:off x="599049" y="2027378"/>
            <a:ext cx="5793345" cy="3897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Gardí </a:t>
            </a:r>
            <a:r>
              <a:rPr lang="es-ES" sz="2800" dirty="0" err="1"/>
              <a:t>Sugdub</a:t>
            </a:r>
            <a:r>
              <a:rPr lang="es-ES" sz="2800" dirty="0"/>
              <a:t> recibe agua de un sistema de acueducto rural que data del año de 2011.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El agua de consumo humano </a:t>
            </a:r>
            <a:r>
              <a:rPr lang="es-ES" sz="2800" b="1" dirty="0">
                <a:solidFill>
                  <a:srgbClr val="196374"/>
                </a:solidFill>
              </a:rPr>
              <a:t>no es segura</a:t>
            </a:r>
            <a:r>
              <a:rPr lang="es-ES" sz="2800" dirty="0"/>
              <a:t>. 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El abastecimiento </a:t>
            </a:r>
            <a:r>
              <a:rPr lang="es-ES" sz="2800" b="1" dirty="0">
                <a:solidFill>
                  <a:srgbClr val="196374"/>
                </a:solidFill>
              </a:rPr>
              <a:t>no es continuo </a:t>
            </a:r>
            <a:r>
              <a:rPr lang="es-ES" sz="2800" dirty="0"/>
              <a:t>(hasta 3 meses pueden pasar sin recibir el servicio).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Las familias instalaron un pozo para la colección del agua del acueducto. 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ES" sz="28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8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800" dirty="0"/>
          </a:p>
        </p:txBody>
      </p:sp>
      <p:pic>
        <p:nvPicPr>
          <p:cNvPr id="3" name="Gráfico 3">
            <a:extLst>
              <a:ext uri="{FF2B5EF4-FFF2-40B4-BE49-F238E27FC236}">
                <a16:creationId xmlns:a16="http://schemas.microsoft.com/office/drawing/2014/main" id="{E6706956-9D7A-1E05-B5BA-7A83E71F6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431" y="2032380"/>
            <a:ext cx="4756994" cy="33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729E11-48FF-3F71-9D7E-70542A6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10" y="-236636"/>
            <a:ext cx="4794478" cy="166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643300" y="332252"/>
            <a:ext cx="388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>
                <a:solidFill>
                  <a:schemeClr val="bg1"/>
                </a:solidFill>
                <a:latin typeface="AktivGrotesk-Thin" panose="020B0403020202020204" pitchFamily="34" charset="0"/>
              </a:rPr>
              <a:t>Principales Logros</a:t>
            </a:r>
            <a:endParaRPr lang="es-MX" sz="2800" i="1" dirty="0">
              <a:solidFill>
                <a:schemeClr val="bg1"/>
              </a:solidFill>
              <a:latin typeface="AktivGrotesk-Thin" panose="020B0403020202020204" pitchFamily="34" charset="0"/>
            </a:endParaRP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3E110533-AD4F-CFD4-442D-634918564388}"/>
              </a:ext>
            </a:extLst>
          </p:cNvPr>
          <p:cNvSpPr txBox="1">
            <a:spLocks/>
          </p:cNvSpPr>
          <p:nvPr/>
        </p:nvSpPr>
        <p:spPr>
          <a:xfrm>
            <a:off x="6172202" y="1550604"/>
            <a:ext cx="5088274" cy="3760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dirty="0"/>
              <a:t>Avance del </a:t>
            </a:r>
            <a:r>
              <a:rPr lang="es-BO" sz="3200" b="1" dirty="0">
                <a:solidFill>
                  <a:srgbClr val="196374"/>
                </a:solidFill>
              </a:rPr>
              <a:t>71 %</a:t>
            </a:r>
            <a:r>
              <a:rPr lang="es-BO" dirty="0">
                <a:solidFill>
                  <a:srgbClr val="196374"/>
                </a:solidFill>
              </a:rPr>
              <a:t> </a:t>
            </a:r>
            <a:r>
              <a:rPr lang="es-BO" dirty="0"/>
              <a:t>del proyecto después de 12 años de espera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dirty="0"/>
              <a:t>Cada familia actualmente tiene un lote de 300 m</a:t>
            </a:r>
            <a:r>
              <a:rPr lang="es-BO" baseline="30000" dirty="0"/>
              <a:t>2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dirty="0"/>
              <a:t>Reubicación de </a:t>
            </a:r>
            <a:r>
              <a:rPr lang="es-BO" b="1" dirty="0">
                <a:solidFill>
                  <a:srgbClr val="196374"/>
                </a:solidFill>
              </a:rPr>
              <a:t>300 familias</a:t>
            </a:r>
          </a:p>
          <a:p>
            <a:pPr algn="just">
              <a:buClr>
                <a:srgbClr val="E1CBD9"/>
              </a:buClr>
              <a:buFont typeface="Wingdings" panose="05000000000000000000" pitchFamily="2" charset="2"/>
              <a:buChar char="§"/>
            </a:pPr>
            <a:r>
              <a:rPr lang="es-BO" dirty="0"/>
              <a:t>Consecución de financiamiento en el proyecto de abastecimiento</a:t>
            </a:r>
          </a:p>
          <a:p>
            <a:pPr algn="just"/>
            <a:endParaRPr lang="es-BO" dirty="0"/>
          </a:p>
        </p:txBody>
      </p:sp>
      <p:pic>
        <p:nvPicPr>
          <p:cNvPr id="5" name="Marcador de contenido 1" descr="Un dibujo de un árbol&#10;&#10;Descripción generada automáticamente con confianza baja">
            <a:extLst>
              <a:ext uri="{FF2B5EF4-FFF2-40B4-BE49-F238E27FC236}">
                <a16:creationId xmlns:a16="http://schemas.microsoft.com/office/drawing/2014/main" id="{7AE0730D-CC5E-8926-E790-B1B317E793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0" y="1520831"/>
            <a:ext cx="6019800" cy="42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6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sitivas PowerPoint_LATINOSAN.pptx" id="{ABEDD990-E443-41CA-9B83-56C33665FA86}" vid="{83BE819E-F21A-4AB5-82DA-662B0D89EE6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FAA9E14BB484F8871E571C081F7CD" ma:contentTypeVersion="13" ma:contentTypeDescription="Create a new document." ma:contentTypeScope="" ma:versionID="1a00bb8135d45acb57634c11becd2ad1">
  <xsd:schema xmlns:xsd="http://www.w3.org/2001/XMLSchema" xmlns:xs="http://www.w3.org/2001/XMLSchema" xmlns:p="http://schemas.microsoft.com/office/2006/metadata/properties" xmlns:ns3="d1b79dd2-561c-4691-a6ff-bd6ab9643245" xmlns:ns4="7a4f8508-376c-4431-9e83-79342cb4e31d" targetNamespace="http://schemas.microsoft.com/office/2006/metadata/properties" ma:root="true" ma:fieldsID="2bf7d583f2818faf442a27c2d0263cb4" ns3:_="" ns4:_="">
    <xsd:import namespace="d1b79dd2-561c-4691-a6ff-bd6ab9643245"/>
    <xsd:import namespace="7a4f8508-376c-4431-9e83-79342cb4e3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79dd2-561c-4691-a6ff-bd6ab9643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8508-376c-4431-9e83-79342cb4e3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26B83-D3A5-45A6-ACF4-19C2B91A87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1b79dd2-561c-4691-a6ff-bd6ab9643245"/>
    <ds:schemaRef ds:uri="7a4f8508-376c-4431-9e83-79342cb4e31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B7832-72E0-4B9F-9F53-94B7DDDF337E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73C734-E65C-46E5-A0DE-667EDB87A1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PowerPoint-VIConferenciaLATINOSAN</Template>
  <TotalTime>498</TotalTime>
  <Words>795</Words>
  <Application>Microsoft Office PowerPoint</Application>
  <PresentationFormat>Panorámica</PresentationFormat>
  <Paragraphs>70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72 Black</vt:lpstr>
      <vt:lpstr>AktivGrotesk-Thin</vt:lpstr>
      <vt:lpstr>Arial</vt:lpstr>
      <vt:lpstr>Arial Narrow</vt:lpstr>
      <vt:lpstr>Calibri</vt:lpstr>
      <vt:lpstr>Calibri Light</vt:lpstr>
      <vt:lpstr>Neo Sans Std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Liset Revollo</dc:creator>
  <cp:lastModifiedBy>Willian Quiroga Choque</cp:lastModifiedBy>
  <cp:revision>20</cp:revision>
  <dcterms:created xsi:type="dcterms:W3CDTF">2022-09-24T23:03:40Z</dcterms:created>
  <dcterms:modified xsi:type="dcterms:W3CDTF">2022-10-13T14:26:00Z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0x01010089BFAA9E14BB484F8871E571C081F7CD</vt:lpwstr>
  </property>
</Properties>
</file>