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3" r:id="rId3"/>
    <p:sldId id="265" r:id="rId4"/>
    <p:sldId id="260" r:id="rId5"/>
    <p:sldId id="269" r:id="rId6"/>
    <p:sldId id="270" r:id="rId7"/>
    <p:sldId id="271" r:id="rId8"/>
    <p:sldId id="272" r:id="rId9"/>
    <p:sldId id="273" r:id="rId10"/>
    <p:sldId id="276" r:id="rId11"/>
    <p:sldId id="274" r:id="rId12"/>
    <p:sldId id="275" r:id="rId13"/>
    <p:sldId id="284" r:id="rId14"/>
    <p:sldId id="277" r:id="rId15"/>
    <p:sldId id="278" r:id="rId16"/>
    <p:sldId id="279" r:id="rId17"/>
    <p:sldId id="280"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C78"/>
    <a:srgbClr val="1A6D8E"/>
    <a:srgbClr val="196A8B"/>
    <a:srgbClr val="C86750"/>
    <a:srgbClr val="6BB4BF"/>
    <a:srgbClr val="13607B"/>
    <a:srgbClr val="CEE9E4"/>
    <a:srgbClr val="C5E0DC"/>
    <a:srgbClr val="DBEDE9"/>
    <a:srgbClr val="0C5D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54" autoAdjust="0"/>
    <p:restoredTop sz="65043" autoAdjust="0"/>
  </p:normalViewPr>
  <p:slideViewPr>
    <p:cSldViewPr snapToGrid="0">
      <p:cViewPr varScale="1">
        <p:scale>
          <a:sx n="48" d="100"/>
          <a:sy n="48" d="100"/>
        </p:scale>
        <p:origin x="1950" y="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4D1A3-A3C6-497A-99A1-36DB706526A0}" type="datetimeFigureOut">
              <a:rPr lang="es-MX" smtClean="0"/>
              <a:t>11/10/2022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424F2-893D-42AE-9201-8B0DA4851376}" type="slidenum">
              <a:rPr lang="es-MX" smtClean="0"/>
              <a:t>‹Nº›</a:t>
            </a:fld>
            <a:endParaRPr lang="es-MX"/>
          </a:p>
        </p:txBody>
      </p:sp>
    </p:spTree>
    <p:extLst>
      <p:ext uri="{BB962C8B-B14F-4D97-AF65-F5344CB8AC3E}">
        <p14:creationId xmlns:p14="http://schemas.microsoft.com/office/powerpoint/2010/main" val="358072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a:t>
            </a:fld>
            <a:endParaRPr lang="es-MX"/>
          </a:p>
        </p:txBody>
      </p:sp>
    </p:spTree>
    <p:extLst>
      <p:ext uri="{BB962C8B-B14F-4D97-AF65-F5344CB8AC3E}">
        <p14:creationId xmlns:p14="http://schemas.microsoft.com/office/powerpoint/2010/main" val="331896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Cuando hablamos de prestación en las zonas rurales tenemos una variedad de operadores, desde las organizaciones comunitarias lideradas por la comunidad y los usuarios, hasta pequeñas empresas privadas, empresas públicas cooperativas o también operadores que </a:t>
            </a:r>
            <a:r>
              <a:rPr lang="es-ES" b="0" i="0" dirty="0">
                <a:solidFill>
                  <a:srgbClr val="FFFFFF"/>
                </a:solidFill>
                <a:effectLst/>
                <a:latin typeface="-apple-system"/>
              </a:rPr>
              <a:t>proveen servicio sin infraestructura (y que a veces están en el limbo, porque son considerados vendedores, y no proveedores de servicio, como los carro tanques, o los vendedores de agua embotellada.</a:t>
            </a:r>
          </a:p>
          <a:p>
            <a:r>
              <a:rPr lang="es-ES" b="0" i="0" dirty="0">
                <a:solidFill>
                  <a:srgbClr val="FFFFFF"/>
                </a:solidFill>
                <a:effectLst/>
                <a:latin typeface="-apple-system"/>
              </a:rPr>
              <a:t>Frente a este tipo de prestación tan heterogénea y generalmente sin formalizar, </a:t>
            </a:r>
          </a:p>
          <a:p>
            <a:r>
              <a:rPr lang="es-ES" b="0" i="0" dirty="0">
                <a:solidFill>
                  <a:srgbClr val="FFFFFF"/>
                </a:solidFill>
                <a:effectLst/>
                <a:latin typeface="-apple-system"/>
              </a:rPr>
              <a:t>¿cuáles son los principales retos?</a:t>
            </a:r>
            <a:endParaRPr lang="en-US" dirty="0"/>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10</a:t>
            </a:fld>
            <a:endParaRPr lang="es-MX"/>
          </a:p>
        </p:txBody>
      </p:sp>
    </p:spTree>
    <p:extLst>
      <p:ext uri="{BB962C8B-B14F-4D97-AF65-F5344CB8AC3E}">
        <p14:creationId xmlns:p14="http://schemas.microsoft.com/office/powerpoint/2010/main" val="164020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11</a:t>
            </a:fld>
            <a:endParaRPr lang="es-MX"/>
          </a:p>
        </p:txBody>
      </p:sp>
    </p:spTree>
    <p:extLst>
      <p:ext uri="{BB962C8B-B14F-4D97-AF65-F5344CB8AC3E}">
        <p14:creationId xmlns:p14="http://schemas.microsoft.com/office/powerpoint/2010/main" val="173049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12</a:t>
            </a:fld>
            <a:endParaRPr lang="es-MX"/>
          </a:p>
        </p:txBody>
      </p:sp>
    </p:spTree>
    <p:extLst>
      <p:ext uri="{BB962C8B-B14F-4D97-AF65-F5344CB8AC3E}">
        <p14:creationId xmlns:p14="http://schemas.microsoft.com/office/powerpoint/2010/main" val="98514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Sin embargo, existe la necesidad de poder definir estrategias que permitan la regularización de los servicios en el ámbito rural, y existen algunos ejemplos, no demasiados, pero que nos permiten destacar algunas oportunidades para asegurar la regulación y prestación adecuada de los servicios</a:t>
            </a:r>
            <a:endParaRPr lang="en-US" dirty="0"/>
          </a:p>
          <a:p>
            <a:endParaRPr lang="en-U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13</a:t>
            </a:fld>
            <a:endParaRPr lang="es-MX"/>
          </a:p>
        </p:txBody>
      </p:sp>
    </p:spTree>
    <p:extLst>
      <p:ext uri="{BB962C8B-B14F-4D97-AF65-F5344CB8AC3E}">
        <p14:creationId xmlns:p14="http://schemas.microsoft.com/office/powerpoint/2010/main" val="404703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14</a:t>
            </a:fld>
            <a:endParaRPr lang="es-MX"/>
          </a:p>
        </p:txBody>
      </p:sp>
    </p:spTree>
    <p:extLst>
      <p:ext uri="{BB962C8B-B14F-4D97-AF65-F5344CB8AC3E}">
        <p14:creationId xmlns:p14="http://schemas.microsoft.com/office/powerpoint/2010/main" val="39889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15</a:t>
            </a:fld>
            <a:endParaRPr lang="es-MX"/>
          </a:p>
        </p:txBody>
      </p:sp>
    </p:spTree>
    <p:extLst>
      <p:ext uri="{BB962C8B-B14F-4D97-AF65-F5344CB8AC3E}">
        <p14:creationId xmlns:p14="http://schemas.microsoft.com/office/powerpoint/2010/main" val="160855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14338" lvl="0" indent="-171450">
              <a:buFontTx/>
              <a:buChar char="-"/>
            </a:pPr>
            <a:r>
              <a:rPr lang="es-ES" u="sng" dirty="0"/>
              <a:t>Sistemas de monitoreo</a:t>
            </a:r>
            <a:r>
              <a:rPr lang="es-ES" dirty="0"/>
              <a:t>: </a:t>
            </a:r>
          </a:p>
          <a:p>
            <a:pPr marL="242888" lvl="0"/>
            <a:r>
              <a:rPr lang="es-ES" sz="1200" dirty="0"/>
              <a:t>Financiera: sobre la fijación de tarifas que permita a los prestadores cubrir los costos de operación y mantenimiento (incluso ampliación de cobertura del servicio), sin lograr un beneficio a costa de la calidad del servicio</a:t>
            </a:r>
          </a:p>
          <a:p>
            <a:pPr marL="242888" lvl="0"/>
            <a:r>
              <a:rPr lang="en-US" sz="1200" dirty="0"/>
              <a:t>Técnica: </a:t>
            </a:r>
            <a:r>
              <a:rPr lang="en-US" sz="1200" dirty="0" err="1"/>
              <a:t>sobre</a:t>
            </a:r>
            <a:r>
              <a:rPr lang="en-US" sz="1200" dirty="0"/>
              <a:t> </a:t>
            </a:r>
            <a:r>
              <a:rPr lang="en-US" sz="1200" dirty="0" err="1"/>
              <a:t>el</a:t>
            </a:r>
            <a:r>
              <a:rPr lang="en-US" sz="1200" dirty="0"/>
              <a:t> </a:t>
            </a:r>
            <a:r>
              <a:rPr lang="en-US" sz="1200" dirty="0" err="1"/>
              <a:t>desempeño</a:t>
            </a:r>
            <a:r>
              <a:rPr lang="en-US" sz="1200" dirty="0"/>
              <a:t> de </a:t>
            </a:r>
            <a:r>
              <a:rPr lang="en-US" sz="1200" dirty="0" err="1"/>
              <a:t>los</a:t>
            </a:r>
            <a:r>
              <a:rPr lang="en-US" sz="1200" dirty="0"/>
              <a:t> </a:t>
            </a:r>
            <a:r>
              <a:rPr lang="en-US" sz="1200" dirty="0" err="1"/>
              <a:t>prestadores</a:t>
            </a:r>
            <a:r>
              <a:rPr lang="en-US" sz="1200" dirty="0"/>
              <a:t> y la </a:t>
            </a:r>
            <a:r>
              <a:rPr lang="en-US" sz="1200" dirty="0" err="1"/>
              <a:t>calidad</a:t>
            </a:r>
            <a:r>
              <a:rPr lang="en-US" sz="1200" dirty="0"/>
              <a:t> de </a:t>
            </a:r>
            <a:r>
              <a:rPr lang="en-US" sz="1200" dirty="0" err="1"/>
              <a:t>los</a:t>
            </a:r>
            <a:r>
              <a:rPr lang="en-US" sz="1200" dirty="0"/>
              <a:t> </a:t>
            </a:r>
            <a:r>
              <a:rPr lang="en-US" sz="1200" dirty="0" err="1"/>
              <a:t>servicios</a:t>
            </a:r>
            <a:r>
              <a:rPr lang="en-US" sz="1200" dirty="0"/>
              <a:t> (</a:t>
            </a:r>
            <a:r>
              <a:rPr lang="en-US" sz="1200" dirty="0" err="1"/>
              <a:t>potabilidad</a:t>
            </a:r>
            <a:r>
              <a:rPr lang="en-US" sz="1200" dirty="0"/>
              <a:t>, </a:t>
            </a:r>
            <a:r>
              <a:rPr lang="en-US" sz="1200" dirty="0" err="1"/>
              <a:t>estándares</a:t>
            </a:r>
            <a:r>
              <a:rPr lang="en-US" sz="1200" dirty="0"/>
              <a:t> </a:t>
            </a:r>
            <a:r>
              <a:rPr lang="en-US" sz="1200" dirty="0" err="1"/>
              <a:t>ambientales</a:t>
            </a:r>
            <a:r>
              <a:rPr lang="en-US" sz="1200" dirty="0"/>
              <a:t>)</a:t>
            </a:r>
          </a:p>
          <a:p>
            <a:pPr marL="242888" lvl="0"/>
            <a:r>
              <a:rPr lang="en-US" sz="1200" b="0" dirty="0" err="1">
                <a:solidFill>
                  <a:srgbClr val="16325C"/>
                </a:solidFill>
              </a:rPr>
              <a:t>C</a:t>
            </a:r>
            <a:r>
              <a:rPr lang="en-US" sz="1200" dirty="0" err="1"/>
              <a:t>onsumidores</a:t>
            </a:r>
            <a:r>
              <a:rPr lang="en-US" sz="1200" dirty="0"/>
              <a:t>: </a:t>
            </a:r>
            <a:r>
              <a:rPr lang="en-US" sz="1200" dirty="0" err="1"/>
              <a:t>sobre</a:t>
            </a:r>
            <a:r>
              <a:rPr lang="en-US" sz="1200" dirty="0"/>
              <a:t> la </a:t>
            </a:r>
            <a:r>
              <a:rPr lang="en-US" sz="1200" dirty="0" err="1"/>
              <a:t>percepción</a:t>
            </a:r>
            <a:r>
              <a:rPr lang="en-US" sz="1200" dirty="0"/>
              <a:t> del </a:t>
            </a:r>
            <a:r>
              <a:rPr lang="en-US" sz="1200" dirty="0" err="1"/>
              <a:t>servicio</a:t>
            </a:r>
            <a:r>
              <a:rPr lang="en-US" sz="1200" dirty="0"/>
              <a:t> y </a:t>
            </a:r>
            <a:r>
              <a:rPr lang="en-US" sz="1200" dirty="0" err="1"/>
              <a:t>los</a:t>
            </a:r>
            <a:r>
              <a:rPr lang="en-US" sz="1200" dirty="0"/>
              <a:t> </a:t>
            </a:r>
            <a:r>
              <a:rPr lang="en-US" sz="1200" dirty="0" err="1"/>
              <a:t>canales</a:t>
            </a:r>
            <a:r>
              <a:rPr lang="en-US" sz="1200" dirty="0"/>
              <a:t> de </a:t>
            </a:r>
            <a:r>
              <a:rPr lang="en-US" sz="1200" dirty="0" err="1"/>
              <a:t>preguntas</a:t>
            </a:r>
            <a:r>
              <a:rPr lang="en-US" sz="1200" dirty="0"/>
              <a:t>, </a:t>
            </a:r>
            <a:r>
              <a:rPr lang="en-US" sz="1200" dirty="0" err="1"/>
              <a:t>sugerencias</a:t>
            </a:r>
            <a:r>
              <a:rPr lang="en-US" sz="1200" dirty="0"/>
              <a:t> y </a:t>
            </a:r>
            <a:r>
              <a:rPr lang="en-US" sz="1200" dirty="0" err="1"/>
              <a:t>quejas</a:t>
            </a:r>
            <a:endParaRPr lang="en-US" sz="1200" dirty="0"/>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16</a:t>
            </a:fld>
            <a:endParaRPr lang="es-MX"/>
          </a:p>
        </p:txBody>
      </p:sp>
    </p:spTree>
    <p:extLst>
      <p:ext uri="{BB962C8B-B14F-4D97-AF65-F5344CB8AC3E}">
        <p14:creationId xmlns:p14="http://schemas.microsoft.com/office/powerpoint/2010/main" val="3671027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17</a:t>
            </a:fld>
            <a:endParaRPr lang="es-MX"/>
          </a:p>
        </p:txBody>
      </p:sp>
    </p:spTree>
    <p:extLst>
      <p:ext uri="{BB962C8B-B14F-4D97-AF65-F5344CB8AC3E}">
        <p14:creationId xmlns:p14="http://schemas.microsoft.com/office/powerpoint/2010/main" val="61865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Mi nombre es Lourdes Alvarez, del Instituto Internacional del Agua de Estocolmo, SIWI, y voy a realizarles una presentación sobre los desafíos y oportunidades de la regulación en el ámbito rural</a:t>
            </a:r>
            <a:endParaRPr lang="en-US" dirty="0"/>
          </a:p>
          <a:p>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2</a:t>
            </a:fld>
            <a:endParaRPr lang="es-MX"/>
          </a:p>
        </p:txBody>
      </p:sp>
    </p:spTree>
    <p:extLst>
      <p:ext uri="{BB962C8B-B14F-4D97-AF65-F5344CB8AC3E}">
        <p14:creationId xmlns:p14="http://schemas.microsoft.com/office/powerpoint/2010/main" val="393721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3</a:t>
            </a:fld>
            <a:endParaRPr lang="es-MX"/>
          </a:p>
        </p:txBody>
      </p:sp>
    </p:spTree>
    <p:extLst>
      <p:ext uri="{BB962C8B-B14F-4D97-AF65-F5344CB8AC3E}">
        <p14:creationId xmlns:p14="http://schemas.microsoft.com/office/powerpoint/2010/main" val="330039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S" dirty="0"/>
              <a:t>¿Por qué es importante la regulación, también en el ámbito rural?</a:t>
            </a:r>
          </a:p>
          <a:p>
            <a:pPr marL="171450" indent="-171450">
              <a:buFontTx/>
              <a:buChar char="-"/>
            </a:pPr>
            <a:r>
              <a:rPr lang="es-ES" dirty="0"/>
              <a:t>Generalmente la regulación del sector agua y saneamiento se ha focalizado en el ámbito urbano, donde la prestación de servicios está generalmente formalizada y existen lineamientos claros para la definición de normas, la vigilancia, el control, y el cumplimiento.</a:t>
            </a:r>
          </a:p>
          <a:p>
            <a:pPr marL="171450" indent="-171450">
              <a:buFontTx/>
              <a:buChar char="-"/>
            </a:pPr>
            <a:r>
              <a:rPr lang="es-ES" dirty="0"/>
              <a:t>Sin embargo, la regulación es una función clave </a:t>
            </a:r>
            <a:r>
              <a:rPr lang="es-ES" sz="1200" b="0" dirty="0">
                <a:solidFill>
                  <a:schemeClr val="tx1"/>
                </a:solidFill>
              </a:rPr>
              <a:t>en la gobernanza de los servicios de agua y saneamiento, tanto en el ámbito urbano, como en el rural, para asegurar la calidad de los servicios y su sostenibilidad</a:t>
            </a:r>
          </a:p>
          <a:p>
            <a:pPr marL="171450" indent="-171450">
              <a:buFontTx/>
              <a:buChar char="-"/>
            </a:pPr>
            <a:r>
              <a:rPr lang="es-ES" dirty="0"/>
              <a:t>Regular en el ámbito rural tiene desafíos y retos diferenciados de la regulación en el ámbito urbano. Y la regulación dentro ámbito rural también tiene diferencias, como veremos más adelante.</a:t>
            </a:r>
          </a:p>
          <a:p>
            <a:pPr marL="171450" indent="-171450">
              <a:buFontTx/>
              <a:buChar char="-"/>
            </a:pPr>
            <a:r>
              <a:rPr lang="es-ES" sz="1200" b="0" dirty="0">
                <a:solidFill>
                  <a:schemeClr val="tx1"/>
                </a:solidFill>
              </a:rPr>
              <a:t>El contexto específico del entorno rural amerita la adaptación de la normativa existente, los procesos de vigilancia, inspección y control, y los mecanismos de incentivos, así como los enfoques, que deberán ser diferenciados del urbano y acordes a la realidad rural, sin perder el foco en el objetivo último de la regulación </a:t>
            </a: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4</a:t>
            </a:fld>
            <a:endParaRPr lang="es-MX"/>
          </a:p>
        </p:txBody>
      </p:sp>
    </p:spTree>
    <p:extLst>
      <p:ext uri="{BB962C8B-B14F-4D97-AF65-F5344CB8AC3E}">
        <p14:creationId xmlns:p14="http://schemas.microsoft.com/office/powerpoint/2010/main" val="71491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regulación es clave para asegurar el derecho humano al agua y el derecho humano al saneamiento, como nos explicará más tarde Maria del Rosario Navia, del BID. Como decía Leo Heller, </a:t>
            </a:r>
            <a:r>
              <a:rPr lang="es-ES" b="0" i="0" dirty="0">
                <a:solidFill>
                  <a:srgbClr val="666666"/>
                </a:solidFill>
                <a:effectLst/>
                <a:latin typeface="Roboto" panose="02000000000000000000" pitchFamily="2" charset="0"/>
              </a:rPr>
              <a:t>Relator Especial de las Naciones Unidas sobre los </a:t>
            </a:r>
            <a:r>
              <a:rPr lang="es-ES" b="0" i="0" dirty="0">
                <a:solidFill>
                  <a:srgbClr val="767676"/>
                </a:solidFill>
                <a:effectLst/>
                <a:latin typeface="Roboto" panose="02000000000000000000" pitchFamily="2" charset="0"/>
              </a:rPr>
              <a:t>derechos humanos</a:t>
            </a:r>
            <a:r>
              <a:rPr lang="es-ES" b="0" i="0" dirty="0">
                <a:solidFill>
                  <a:srgbClr val="666666"/>
                </a:solidFill>
                <a:effectLst/>
                <a:latin typeface="Roboto" panose="02000000000000000000" pitchFamily="2" charset="0"/>
              </a:rPr>
              <a:t> al agua potable y al saneamiento: </a:t>
            </a:r>
            <a:r>
              <a:rPr lang="es-ES" sz="1200" b="0" dirty="0">
                <a:solidFill>
                  <a:srgbClr val="16325C"/>
                </a:solidFill>
              </a:rPr>
              <a:t>existe la necesidad de que la regulación proporcione una interpretación polifacética y diferenciada de la asequibilidad, que tenga en cuenta las necesidades específicas de las personas que viven en situaciones vulnerables</a:t>
            </a:r>
            <a:endParaRPr lang="en-US" b="0" dirty="0"/>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5</a:t>
            </a:fld>
            <a:endParaRPr lang="es-MX"/>
          </a:p>
        </p:txBody>
      </p:sp>
    </p:spTree>
    <p:extLst>
      <p:ext uri="{BB962C8B-B14F-4D97-AF65-F5344CB8AC3E}">
        <p14:creationId xmlns:p14="http://schemas.microsoft.com/office/powerpoint/2010/main" val="24980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este sentido, para el cumplimento del derecho humano, en el contexto de la regulación, existen algunas obligaciones clave como……</a:t>
            </a:r>
            <a:endParaRPr lang="en-US" dirty="0"/>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6</a:t>
            </a:fld>
            <a:endParaRPr lang="es-MX"/>
          </a:p>
        </p:txBody>
      </p:sp>
    </p:spTree>
    <p:extLst>
      <p:ext uri="{BB962C8B-B14F-4D97-AF65-F5344CB8AC3E}">
        <p14:creationId xmlns:p14="http://schemas.microsoft.com/office/powerpoint/2010/main" val="138821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Cuando hablamos de regular en el ámbito rural, es clave entender las principales características de la prestación de los servicios en estos contextos, </a:t>
            </a:r>
          </a:p>
          <a:p>
            <a:r>
              <a:rPr lang="es-ES" dirty="0"/>
              <a:t>Así, cuando hablamos del ámbito rural nos encontramos con entornos sin </a:t>
            </a:r>
            <a:r>
              <a:rPr lang="es-ES" sz="1200" b="0" dirty="0">
                <a:solidFill>
                  <a:srgbClr val="16325C"/>
                </a:solidFill>
              </a:rPr>
              <a:t>marcos específicos y adecuados, y por lo tanto con limitadas experiencias que nos permitan aprender de lo que ha funcionado.</a:t>
            </a:r>
          </a:p>
          <a:p>
            <a:endParaRPr lang="es-ES" sz="1200" b="0" dirty="0">
              <a:solidFill>
                <a:srgbClr val="16325C"/>
              </a:solidFill>
            </a:endParaRPr>
          </a:p>
          <a:p>
            <a:r>
              <a:rPr lang="es-ES" sz="1200" b="0" dirty="0">
                <a:solidFill>
                  <a:srgbClr val="16325C"/>
                </a:solidFill>
              </a:rPr>
              <a:t>En concreto, para el ámbito rural, tradicionalmente la regulación se ha asociado con las prácticas en el ámbito urbano, si bien las características prestación son significativamente distintas.</a:t>
            </a:r>
          </a:p>
          <a:p>
            <a:endParaRPr lang="es-ES" sz="1200" b="0" dirty="0">
              <a:solidFill>
                <a:srgbClr val="16325C"/>
              </a:solidFill>
            </a:endParaRPr>
          </a:p>
          <a:p>
            <a:r>
              <a:rPr lang="es-ES" sz="1200" b="0" dirty="0">
                <a:solidFill>
                  <a:srgbClr val="16325C"/>
                </a:solidFill>
              </a:rPr>
              <a:t>La falta de información sobre los prestadores en el ámbito rural limita la definición de una regulación adaptada, focalizando los escasos lineamientos que existen en la actualidad para la región de américa latina y el caribe en temas de </a:t>
            </a:r>
            <a:r>
              <a:rPr lang="es-ES" sz="1200" b="0" dirty="0" err="1">
                <a:solidFill>
                  <a:srgbClr val="16325C"/>
                </a:solidFill>
              </a:rPr>
              <a:t>estándards</a:t>
            </a:r>
            <a:r>
              <a:rPr lang="es-ES" sz="1200" b="0" dirty="0">
                <a:solidFill>
                  <a:srgbClr val="16325C"/>
                </a:solidFill>
              </a:rPr>
              <a:t> de calidad, más que en aspectos de regulación económica</a:t>
            </a: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7</a:t>
            </a:fld>
            <a:endParaRPr lang="es-MX"/>
          </a:p>
        </p:txBody>
      </p:sp>
    </p:spTree>
    <p:extLst>
      <p:ext uri="{BB962C8B-B14F-4D97-AF65-F5344CB8AC3E}">
        <p14:creationId xmlns:p14="http://schemas.microsoft.com/office/powerpoint/2010/main" val="108134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Como </a:t>
            </a:r>
            <a:r>
              <a:rPr lang="en-US" dirty="0" err="1"/>
              <a:t>recordatorio</a:t>
            </a:r>
            <a:r>
              <a:rPr lang="en-US" dirty="0"/>
              <a:t>, </a:t>
            </a:r>
            <a:r>
              <a:rPr lang="en-US" dirty="0" err="1"/>
              <a:t>veamos</a:t>
            </a:r>
            <a:r>
              <a:rPr lang="en-US" dirty="0"/>
              <a:t> las </a:t>
            </a:r>
            <a:r>
              <a:rPr lang="en-US" dirty="0" err="1"/>
              <a:t>principales</a:t>
            </a:r>
            <a:r>
              <a:rPr lang="en-US" dirty="0"/>
              <a:t> </a:t>
            </a:r>
            <a:r>
              <a:rPr lang="en-US" dirty="0" err="1"/>
              <a:t>áreas</a:t>
            </a:r>
            <a:r>
              <a:rPr lang="en-US" dirty="0"/>
              <a:t> de la </a:t>
            </a:r>
            <a:r>
              <a:rPr lang="en-US" dirty="0" err="1"/>
              <a:t>regulación</a:t>
            </a:r>
            <a:r>
              <a:rPr lang="en-US"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Tenemos</a:t>
            </a:r>
            <a:r>
              <a:rPr lang="en-US" dirty="0"/>
              <a:t> la </a:t>
            </a:r>
            <a:r>
              <a:rPr lang="en-US" dirty="0" err="1"/>
              <a:t>fijación</a:t>
            </a:r>
            <a:r>
              <a:rPr lang="en-US" dirty="0"/>
              <a:t> de </a:t>
            </a:r>
            <a:r>
              <a:rPr lang="en-US" dirty="0" err="1"/>
              <a:t>tarifas</a:t>
            </a:r>
            <a:r>
              <a:rPr lang="en-US" dirty="0"/>
              <a:t>, </a:t>
            </a:r>
            <a:r>
              <a:rPr lang="en-US" dirty="0" err="1"/>
              <a:t>los</a:t>
            </a:r>
            <a:r>
              <a:rPr lang="en-US" dirty="0"/>
              <a:t> </a:t>
            </a:r>
            <a:r>
              <a:rPr lang="en-US" dirty="0" err="1"/>
              <a:t>temas</a:t>
            </a:r>
            <a:r>
              <a:rPr lang="en-US" dirty="0"/>
              <a:t> </a:t>
            </a:r>
            <a:r>
              <a:rPr lang="en-US" dirty="0" err="1"/>
              <a:t>asociados</a:t>
            </a:r>
            <a:r>
              <a:rPr lang="en-US" dirty="0"/>
              <a:t> con la </a:t>
            </a:r>
            <a:r>
              <a:rPr lang="en-US" dirty="0" err="1"/>
              <a:t>competencia</a:t>
            </a:r>
            <a:r>
              <a:rPr lang="en-US" dirty="0"/>
              <a:t>, la </a:t>
            </a:r>
            <a:r>
              <a:rPr lang="en-US" dirty="0" err="1"/>
              <a:t>salud</a:t>
            </a:r>
            <a:r>
              <a:rPr lang="en-US" dirty="0"/>
              <a:t> </a:t>
            </a:r>
            <a:r>
              <a:rPr lang="en-US" dirty="0" err="1"/>
              <a:t>pública</a:t>
            </a:r>
            <a:r>
              <a:rPr lang="en-US" dirty="0"/>
              <a:t>, la </a:t>
            </a:r>
            <a:r>
              <a:rPr lang="en-US" dirty="0" err="1"/>
              <a:t>calidad</a:t>
            </a:r>
            <a:r>
              <a:rPr lang="en-US" dirty="0"/>
              <a:t> del </a:t>
            </a:r>
            <a:r>
              <a:rPr lang="en-US" dirty="0" err="1"/>
              <a:t>servicio</a:t>
            </a:r>
            <a:r>
              <a:rPr lang="en-US" dirty="0"/>
              <a:t>, la </a:t>
            </a:r>
            <a:r>
              <a:rPr lang="en-US" dirty="0" err="1"/>
              <a:t>protección</a:t>
            </a:r>
            <a:r>
              <a:rPr lang="en-US" dirty="0"/>
              <a:t> al </a:t>
            </a:r>
            <a:r>
              <a:rPr lang="en-US" dirty="0" err="1"/>
              <a:t>consumidor</a:t>
            </a:r>
            <a:r>
              <a:rPr lang="en-US" dirty="0"/>
              <a:t>, y </a:t>
            </a:r>
            <a:r>
              <a:rPr lang="en-US" dirty="0" err="1"/>
              <a:t>finalmente</a:t>
            </a:r>
            <a:r>
              <a:rPr lang="en-US" dirty="0"/>
              <a:t> </a:t>
            </a:r>
            <a:r>
              <a:rPr lang="en-US" dirty="0" err="1"/>
              <a:t>los</a:t>
            </a:r>
            <a:r>
              <a:rPr lang="en-US" dirty="0"/>
              <a:t> </a:t>
            </a:r>
            <a:r>
              <a:rPr lang="en-US" dirty="0" err="1"/>
              <a:t>temas</a:t>
            </a:r>
            <a:r>
              <a:rPr lang="en-US" dirty="0"/>
              <a:t> </a:t>
            </a:r>
            <a:r>
              <a:rPr lang="en-US" dirty="0" err="1"/>
              <a:t>ambientales</a:t>
            </a:r>
            <a:r>
              <a:rPr lang="en-US"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Algunas</a:t>
            </a:r>
            <a:r>
              <a:rPr lang="en-US" dirty="0"/>
              <a:t> de </a:t>
            </a:r>
            <a:r>
              <a:rPr lang="en-US" dirty="0" err="1"/>
              <a:t>estas</a:t>
            </a:r>
            <a:r>
              <a:rPr lang="en-US" dirty="0"/>
              <a:t> </a:t>
            </a:r>
            <a:r>
              <a:rPr lang="en-US" dirty="0" err="1"/>
              <a:t>áreas</a:t>
            </a:r>
            <a:r>
              <a:rPr lang="en-US" dirty="0"/>
              <a:t> </a:t>
            </a:r>
            <a:r>
              <a:rPr lang="en-US" dirty="0" err="1"/>
              <a:t>regulatorias</a:t>
            </a:r>
            <a:r>
              <a:rPr lang="en-US" dirty="0"/>
              <a:t> </a:t>
            </a:r>
            <a:r>
              <a:rPr lang="en-US" dirty="0" err="1"/>
              <a:t>serán</a:t>
            </a:r>
            <a:r>
              <a:rPr lang="en-US" dirty="0"/>
              <a:t> </a:t>
            </a:r>
            <a:r>
              <a:rPr lang="en-US" dirty="0" err="1"/>
              <a:t>más</a:t>
            </a:r>
            <a:r>
              <a:rPr lang="en-US" dirty="0"/>
              <a:t> </a:t>
            </a:r>
            <a:r>
              <a:rPr lang="en-US" dirty="0" err="1"/>
              <a:t>fácil</a:t>
            </a:r>
            <a:r>
              <a:rPr lang="en-US" dirty="0"/>
              <a:t> de </a:t>
            </a:r>
            <a:r>
              <a:rPr lang="en-US" dirty="0" err="1"/>
              <a:t>desarrollar</a:t>
            </a:r>
            <a:r>
              <a:rPr lang="en-US" dirty="0"/>
              <a:t> </a:t>
            </a:r>
            <a:r>
              <a:rPr lang="en-US" dirty="0" err="1"/>
              <a:t>en</a:t>
            </a:r>
            <a:r>
              <a:rPr lang="en-US" dirty="0"/>
              <a:t> </a:t>
            </a:r>
            <a:r>
              <a:rPr lang="en-US" dirty="0" err="1"/>
              <a:t>el</a:t>
            </a:r>
            <a:r>
              <a:rPr lang="en-US" dirty="0"/>
              <a:t> </a:t>
            </a:r>
            <a:r>
              <a:rPr lang="en-US" dirty="0" err="1"/>
              <a:t>ámbito</a:t>
            </a:r>
            <a:r>
              <a:rPr lang="en-US" dirty="0"/>
              <a:t> rural, </a:t>
            </a:r>
            <a:r>
              <a:rPr lang="en-US" dirty="0" err="1"/>
              <a:t>según</a:t>
            </a:r>
            <a:r>
              <a:rPr lang="en-US" dirty="0"/>
              <a:t> </a:t>
            </a:r>
            <a:r>
              <a:rPr lang="en-US" dirty="0" err="1"/>
              <a:t>el</a:t>
            </a:r>
            <a:r>
              <a:rPr lang="en-US" dirty="0"/>
              <a:t> </a:t>
            </a:r>
            <a:r>
              <a:rPr lang="en-US" dirty="0" err="1"/>
              <a:t>contexto</a:t>
            </a:r>
            <a:r>
              <a:rPr lang="en-US" dirty="0"/>
              <a:t> y las </a:t>
            </a:r>
            <a:r>
              <a:rPr lang="en-US" dirty="0" err="1"/>
              <a:t>características</a:t>
            </a:r>
            <a:r>
              <a:rPr lang="en-US" dirty="0"/>
              <a:t> de </a:t>
            </a:r>
            <a:r>
              <a:rPr lang="en-US" dirty="0" err="1"/>
              <a:t>los</a:t>
            </a:r>
            <a:r>
              <a:rPr lang="en-US" dirty="0"/>
              <a:t> </a:t>
            </a:r>
            <a:r>
              <a:rPr lang="en-US" dirty="0" err="1"/>
              <a:t>prestadores</a:t>
            </a:r>
            <a:r>
              <a:rPr lang="en-US"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Para </a:t>
            </a:r>
            <a:r>
              <a:rPr lang="en-US" dirty="0" err="1"/>
              <a:t>cada</a:t>
            </a:r>
            <a:r>
              <a:rPr lang="en-US" dirty="0"/>
              <a:t> </a:t>
            </a:r>
            <a:r>
              <a:rPr lang="en-US" dirty="0" err="1"/>
              <a:t>una</a:t>
            </a:r>
            <a:r>
              <a:rPr lang="en-US" dirty="0"/>
              <a:t> de </a:t>
            </a:r>
            <a:r>
              <a:rPr lang="en-US" dirty="0" err="1"/>
              <a:t>estas</a:t>
            </a:r>
            <a:r>
              <a:rPr lang="en-US" dirty="0"/>
              <a:t> </a:t>
            </a:r>
            <a:r>
              <a:rPr lang="en-US" dirty="0" err="1"/>
              <a:t>áreas</a:t>
            </a:r>
            <a:r>
              <a:rPr lang="en-US" dirty="0"/>
              <a:t> </a:t>
            </a:r>
            <a:r>
              <a:rPr lang="en-US" dirty="0" err="1"/>
              <a:t>también</a:t>
            </a:r>
            <a:r>
              <a:rPr lang="en-US" dirty="0"/>
              <a:t> </a:t>
            </a:r>
            <a:r>
              <a:rPr lang="en-US" dirty="0" err="1"/>
              <a:t>podemos</a:t>
            </a:r>
            <a:r>
              <a:rPr lang="en-US" dirty="0"/>
              <a:t> </a:t>
            </a:r>
            <a:r>
              <a:rPr lang="en-US" dirty="0" err="1"/>
              <a:t>pensar</a:t>
            </a:r>
            <a:r>
              <a:rPr lang="en-US" dirty="0"/>
              <a:t> </a:t>
            </a:r>
            <a:r>
              <a:rPr lang="en-US" dirty="0" err="1"/>
              <a:t>en</a:t>
            </a:r>
            <a:r>
              <a:rPr lang="en-US" dirty="0"/>
              <a:t> </a:t>
            </a:r>
            <a:r>
              <a:rPr lang="en-US" dirty="0" err="1"/>
              <a:t>el</a:t>
            </a:r>
            <a:r>
              <a:rPr lang="en-US" dirty="0"/>
              <a:t> </a:t>
            </a:r>
            <a:r>
              <a:rPr lang="en-US" dirty="0" err="1"/>
              <a:t>Contexto</a:t>
            </a:r>
            <a:r>
              <a:rPr lang="en-US" dirty="0"/>
              <a:t> </a:t>
            </a:r>
            <a:r>
              <a:rPr lang="en-US" dirty="0" err="1"/>
              <a:t>diferenciado</a:t>
            </a:r>
            <a:r>
              <a:rPr lang="en-US" dirty="0"/>
              <a:t> con </a:t>
            </a:r>
            <a:r>
              <a:rPr lang="en-US" dirty="0" err="1"/>
              <a:t>el</a:t>
            </a:r>
            <a:r>
              <a:rPr lang="en-US" dirty="0"/>
              <a:t> </a:t>
            </a:r>
            <a:r>
              <a:rPr lang="en-US" dirty="0" err="1"/>
              <a:t>urbano</a:t>
            </a:r>
            <a:r>
              <a:rPr lang="en-US" dirty="0"/>
              <a:t> (</a:t>
            </a:r>
            <a:r>
              <a:rPr lang="en-US" dirty="0" err="1"/>
              <a:t>ej</a:t>
            </a:r>
            <a:r>
              <a:rPr lang="en-US" dirty="0"/>
              <a:t>. Tipo de </a:t>
            </a:r>
            <a:r>
              <a:rPr lang="en-US" dirty="0" err="1"/>
              <a:t>consumidor</a:t>
            </a:r>
            <a:r>
              <a:rPr lang="en-US" dirty="0"/>
              <a:t> – </a:t>
            </a:r>
            <a:r>
              <a:rPr lang="en-US" dirty="0" err="1"/>
              <a:t>comunidades</a:t>
            </a:r>
            <a:r>
              <a:rPr lang="en-US" dirty="0"/>
              <a:t> </a:t>
            </a:r>
            <a:r>
              <a:rPr lang="en-US" dirty="0" err="1"/>
              <a:t>indígenas</a:t>
            </a:r>
            <a:r>
              <a:rPr lang="en-US" dirty="0"/>
              <a:t>; </a:t>
            </a:r>
            <a:r>
              <a:rPr lang="en-US" dirty="0" err="1"/>
              <a:t>tarifas</a:t>
            </a:r>
            <a:r>
              <a:rPr lang="en-US" dirty="0"/>
              <a:t> – </a:t>
            </a:r>
            <a:r>
              <a:rPr lang="en-US" dirty="0" err="1"/>
              <a:t>generalmente</a:t>
            </a:r>
            <a:r>
              <a:rPr lang="en-US" dirty="0"/>
              <a:t> </a:t>
            </a:r>
            <a:r>
              <a:rPr lang="en-US" dirty="0" err="1"/>
              <a:t>cuotas</a:t>
            </a:r>
            <a:r>
              <a:rPr lang="en-US" dirty="0"/>
              <a:t> </a:t>
            </a:r>
            <a:r>
              <a:rPr lang="en-US" dirty="0" err="1"/>
              <a:t>familiares</a:t>
            </a:r>
            <a:r>
              <a:rPr lang="en-US" dirty="0"/>
              <a:t> que no </a:t>
            </a:r>
            <a:r>
              <a:rPr lang="en-US" dirty="0" err="1"/>
              <a:t>cubren</a:t>
            </a:r>
            <a:r>
              <a:rPr lang="en-US" dirty="0"/>
              <a:t> la </a:t>
            </a:r>
            <a:r>
              <a:rPr lang="en-US" dirty="0" err="1"/>
              <a:t>operación</a:t>
            </a:r>
            <a:r>
              <a:rPr lang="en-US" dirty="0"/>
              <a:t> y </a:t>
            </a:r>
            <a:r>
              <a:rPr lang="en-US" dirty="0" err="1"/>
              <a:t>mantenimiento</a:t>
            </a:r>
            <a:r>
              <a:rPr lang="en-US" dirty="0"/>
              <a:t> de </a:t>
            </a:r>
            <a:r>
              <a:rPr lang="en-US" dirty="0" err="1"/>
              <a:t>los</a:t>
            </a:r>
            <a:r>
              <a:rPr lang="en-US" dirty="0"/>
              <a:t> </a:t>
            </a:r>
            <a:r>
              <a:rPr lang="en-US" dirty="0" err="1"/>
              <a:t>sistemas</a:t>
            </a:r>
            <a:r>
              <a:rPr lang="en-US" dirty="0"/>
              <a:t>; medio </a:t>
            </a:r>
            <a:r>
              <a:rPr lang="en-US" dirty="0" err="1"/>
              <a:t>ambiente</a:t>
            </a:r>
            <a:r>
              <a:rPr lang="en-US" dirty="0"/>
              <a:t> – </a:t>
            </a:r>
            <a:r>
              <a:rPr lang="en-US" dirty="0" err="1"/>
              <a:t>dependencia</a:t>
            </a:r>
            <a:r>
              <a:rPr lang="en-US" dirty="0"/>
              <a:t> </a:t>
            </a:r>
            <a:r>
              <a:rPr lang="en-US" dirty="0" err="1"/>
              <a:t>directa</a:t>
            </a:r>
            <a:r>
              <a:rPr lang="en-US" dirty="0"/>
              <a:t> a </a:t>
            </a:r>
            <a:r>
              <a:rPr lang="en-US" dirty="0" err="1"/>
              <a:t>los</a:t>
            </a:r>
            <a:r>
              <a:rPr lang="en-US" dirty="0"/>
              <a:t> </a:t>
            </a:r>
            <a:r>
              <a:rPr lang="en-US" dirty="0" err="1"/>
              <a:t>recursos</a:t>
            </a:r>
            <a:r>
              <a:rPr lang="en-US" dirty="0"/>
              <a:t> </a:t>
            </a:r>
            <a:r>
              <a:rPr lang="en-US" dirty="0" err="1"/>
              <a:t>ambientales</a:t>
            </a:r>
            <a:r>
              <a:rPr lang="en-US" dirty="0"/>
              <a:t> para las </a:t>
            </a:r>
            <a:r>
              <a:rPr lang="en-US" dirty="0" err="1"/>
              <a:t>actividades</a:t>
            </a:r>
            <a:r>
              <a:rPr lang="en-US" dirty="0"/>
              <a:t> </a:t>
            </a:r>
            <a:r>
              <a:rPr lang="en-US" dirty="0" err="1"/>
              <a:t>productivas</a:t>
            </a:r>
            <a:r>
              <a:rPr lang="en-US" dirty="0"/>
              <a: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dirty="0"/>
              <a:t>Finalmente, el desarrollo del ciclo regulatorio, </a:t>
            </a:r>
            <a:r>
              <a:rPr lang="es-419" dirty="0" err="1"/>
              <a:t>sobretodo</a:t>
            </a:r>
            <a:r>
              <a:rPr lang="es-419" dirty="0"/>
              <a:t> en la aplicación de las normas, deberá analizarse de manera excepcional para el ámbito rural</a:t>
            </a:r>
          </a:p>
          <a:p>
            <a:endParaRPr lang="en-US" dirty="0"/>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8</a:t>
            </a:fld>
            <a:endParaRPr lang="es-MX"/>
          </a:p>
        </p:txBody>
      </p:sp>
    </p:spTree>
    <p:extLst>
      <p:ext uri="{BB962C8B-B14F-4D97-AF65-F5344CB8AC3E}">
        <p14:creationId xmlns:p14="http://schemas.microsoft.com/office/powerpoint/2010/main" val="351648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Antes de </a:t>
            </a:r>
            <a:r>
              <a:rPr lang="en-US" dirty="0" err="1"/>
              <a:t>proseguir</a:t>
            </a:r>
            <a:r>
              <a:rPr lang="en-US" dirty="0"/>
              <a:t>, </a:t>
            </a:r>
            <a:r>
              <a:rPr lang="en-US" dirty="0" err="1"/>
              <a:t>querría</a:t>
            </a:r>
            <a:r>
              <a:rPr lang="en-US" dirty="0"/>
              <a:t> </a:t>
            </a:r>
            <a:r>
              <a:rPr lang="en-US" dirty="0" err="1"/>
              <a:t>hacer</a:t>
            </a:r>
            <a:r>
              <a:rPr lang="en-US" dirty="0"/>
              <a:t> </a:t>
            </a:r>
            <a:r>
              <a:rPr lang="en-US" dirty="0" err="1"/>
              <a:t>hincapié</a:t>
            </a:r>
            <a:r>
              <a:rPr lang="en-US" dirty="0"/>
              <a:t> </a:t>
            </a:r>
            <a:r>
              <a:rPr lang="en-US" dirty="0" err="1"/>
              <a:t>en</a:t>
            </a:r>
            <a:r>
              <a:rPr lang="en-US" dirty="0"/>
              <a:t> la idea de </a:t>
            </a:r>
            <a:r>
              <a:rPr lang="en-US" dirty="0" err="1"/>
              <a:t>qué</a:t>
            </a:r>
            <a:r>
              <a:rPr lang="en-US" dirty="0"/>
              <a:t> es lo rural.</a:t>
            </a:r>
          </a:p>
          <a:p>
            <a:endParaRPr lang="en-US" dirty="0"/>
          </a:p>
          <a:p>
            <a:r>
              <a:rPr lang="en-US" dirty="0" err="1"/>
              <a:t>Generalemnte</a:t>
            </a:r>
            <a:r>
              <a:rPr lang="en-US" dirty="0"/>
              <a:t> </a:t>
            </a:r>
            <a:r>
              <a:rPr lang="en-US" dirty="0" err="1"/>
              <a:t>hemos</a:t>
            </a:r>
            <a:r>
              <a:rPr lang="en-US" dirty="0"/>
              <a:t> </a:t>
            </a:r>
            <a:r>
              <a:rPr lang="en-US" dirty="0" err="1"/>
              <a:t>trabajado</a:t>
            </a:r>
            <a:r>
              <a:rPr lang="en-US" dirty="0"/>
              <a:t> con La </a:t>
            </a:r>
            <a:r>
              <a:rPr lang="en-US" dirty="0" err="1"/>
              <a:t>dicotom</a:t>
            </a:r>
            <a:r>
              <a:rPr lang="es-ES" dirty="0" err="1"/>
              <a:t>ía</a:t>
            </a:r>
            <a:r>
              <a:rPr lang="es-ES" dirty="0"/>
              <a:t> urbano – rural, y así está reflejado en las estadísticas. Pero esta visión no es realista.</a:t>
            </a:r>
          </a:p>
          <a:p>
            <a:r>
              <a:rPr lang="es-ES" dirty="0"/>
              <a:t>Cuando hablamos de rural, hablamos de “muchos rurales”</a:t>
            </a:r>
          </a:p>
          <a:p>
            <a:r>
              <a:rPr lang="es-ES" dirty="0"/>
              <a:t>Tenemos Áreas de continuidad entre lo urbano y los rural, y áreas rurales más o menos dependientes de las áreas periurbanas y urbanas.</a:t>
            </a:r>
          </a:p>
          <a:p>
            <a:endParaRPr lang="es-ES" dirty="0"/>
          </a:p>
          <a:p>
            <a:r>
              <a:rPr lang="es-ES" dirty="0"/>
              <a:t>Esto influye en cuando pensamos en “la regulación en los ámbitos rural y urbano”, y nos hace pensar en no solo un tipo de regulación, sino en la adaptación a los contextos, </a:t>
            </a:r>
            <a:endParaRPr lang="en-US" dirty="0"/>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9</a:t>
            </a:fld>
            <a:endParaRPr lang="es-MX"/>
          </a:p>
        </p:txBody>
      </p:sp>
    </p:spTree>
    <p:extLst>
      <p:ext uri="{BB962C8B-B14F-4D97-AF65-F5344CB8AC3E}">
        <p14:creationId xmlns:p14="http://schemas.microsoft.com/office/powerpoint/2010/main" val="96715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F7893-CD9E-1FD9-2E1E-28047CEA2A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68E692A-0EA2-C93F-F95C-52DF78431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A193EE3-7A86-5A30-9A84-1E7B6EF80F79}"/>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5" name="Marcador de pie de página 4">
            <a:extLst>
              <a:ext uri="{FF2B5EF4-FFF2-40B4-BE49-F238E27FC236}">
                <a16:creationId xmlns:a16="http://schemas.microsoft.com/office/drawing/2014/main" id="{4938D207-CE2A-2D7D-FA12-4A8DCB220D1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CD8F885-C802-8BCA-27DC-1E02A1CE9DAE}"/>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129066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FF284-077A-6A91-ECE4-C4EAD964921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4DF0290-C6CB-47B4-A4C6-396EF2FD68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BB48EDD-4464-4B4F-C92E-0C5280E32F1F}"/>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5" name="Marcador de pie de página 4">
            <a:extLst>
              <a:ext uri="{FF2B5EF4-FFF2-40B4-BE49-F238E27FC236}">
                <a16:creationId xmlns:a16="http://schemas.microsoft.com/office/drawing/2014/main" id="{3DE94B75-5E7B-C80C-F32A-B93AC9555B8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D142509-9F51-C066-7096-1AE05316E25F}"/>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45868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AA7392-ECAF-829A-28A7-B917D9B0B6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D55E2F2-2D74-168B-7E8B-FC2A2F2DFAD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DF4A6E-2A46-A1FD-B4AE-7EFAD40D41F6}"/>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5" name="Marcador de pie de página 4">
            <a:extLst>
              <a:ext uri="{FF2B5EF4-FFF2-40B4-BE49-F238E27FC236}">
                <a16:creationId xmlns:a16="http://schemas.microsoft.com/office/drawing/2014/main" id="{A116BDB6-0625-193A-E834-9BE6CB94C2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864F3FD-7F3D-7F17-46CA-F27C4680540D}"/>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372308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B4A77-64EA-959B-CE7E-C49BC7E8CB8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243C51F-6DAA-CAB7-9F22-124E625126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AA68C37-2D66-8381-1894-E33C5CFC8C5C}"/>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5" name="Marcador de pie de página 4">
            <a:extLst>
              <a:ext uri="{FF2B5EF4-FFF2-40B4-BE49-F238E27FC236}">
                <a16:creationId xmlns:a16="http://schemas.microsoft.com/office/drawing/2014/main" id="{AD66AA66-7AF8-750A-BB14-8987F1AA76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85A99AF-F0E9-EF36-8476-72A2C279CB78}"/>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93076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42D21A-5A44-587B-9DF8-572AB5B7AD5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24F17BE-1E33-53FA-273B-E1F65CC07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C15822-39F0-4380-4062-45E3DC2E0A2E}"/>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5" name="Marcador de pie de página 4">
            <a:extLst>
              <a:ext uri="{FF2B5EF4-FFF2-40B4-BE49-F238E27FC236}">
                <a16:creationId xmlns:a16="http://schemas.microsoft.com/office/drawing/2014/main" id="{E52D2B70-77A4-7003-640C-C2F423470A6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D94BBFF-7EB4-008D-1939-14048089E2A5}"/>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7623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C0F62-58A8-67CF-0E63-DC18C02BDC9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A13632E-D9D5-BC68-D518-36915123B4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098FE89-3A8B-3B98-EAFE-7238A173B62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C959192-103A-9AB9-83A6-A492802A6ED8}"/>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6" name="Marcador de pie de página 5">
            <a:extLst>
              <a:ext uri="{FF2B5EF4-FFF2-40B4-BE49-F238E27FC236}">
                <a16:creationId xmlns:a16="http://schemas.microsoft.com/office/drawing/2014/main" id="{043FAF07-AF7E-D76F-710C-E16D49C08F1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64B7B7E-E60E-D9D6-F665-B1134B0C5C95}"/>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69553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5C3DF-C584-4964-A5C6-AA2AEC6CC32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444B72C-2351-9B8D-3745-5023A71A2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3B3E67-10AA-BCEC-AD39-060B227710F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CC609BE1-4494-D066-223B-18D6B6B96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AE4DD98-A6F4-EA88-7402-71F479A5FE7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EDDCA00-85BF-10B9-7F2F-B61BA83E1699}"/>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8" name="Marcador de pie de página 7">
            <a:extLst>
              <a:ext uri="{FF2B5EF4-FFF2-40B4-BE49-F238E27FC236}">
                <a16:creationId xmlns:a16="http://schemas.microsoft.com/office/drawing/2014/main" id="{FBA73792-A8AB-F7C6-FAE0-E7E2319F370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A32D668-A39A-8D01-DAC4-36E00E4B21A3}"/>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81216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8B33F-0DA2-0FED-B4A3-BC6B0783A3D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DAE0991-250E-B871-F012-CE35CC43BB1F}"/>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4" name="Marcador de pie de página 3">
            <a:extLst>
              <a:ext uri="{FF2B5EF4-FFF2-40B4-BE49-F238E27FC236}">
                <a16:creationId xmlns:a16="http://schemas.microsoft.com/office/drawing/2014/main" id="{F7E03777-44E9-D581-7A7F-F71A2206BBE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2FEEFAD-87EB-54DE-3A07-8C0FD4A63FE7}"/>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37220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987B342-2711-11BF-0A01-4AE231F7CEC3}"/>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3" name="Marcador de pie de página 2">
            <a:extLst>
              <a:ext uri="{FF2B5EF4-FFF2-40B4-BE49-F238E27FC236}">
                <a16:creationId xmlns:a16="http://schemas.microsoft.com/office/drawing/2014/main" id="{1FC0C3C2-044E-0165-4BB0-29FDA21C0E7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8D907F1-98D0-191B-AAED-FCD5B8C44983}"/>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43604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A77B4-CDD0-24CF-02FE-4B30C040D5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C27534D-F291-6D20-E922-595011207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5BCF604-9582-3355-0B5A-BE916D497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3D827F-0980-AF3A-2927-EFCAD491EE7A}"/>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6" name="Marcador de pie de página 5">
            <a:extLst>
              <a:ext uri="{FF2B5EF4-FFF2-40B4-BE49-F238E27FC236}">
                <a16:creationId xmlns:a16="http://schemas.microsoft.com/office/drawing/2014/main" id="{9AEF9B06-BBFB-9333-3499-69D6E56E77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C647D5D-BC90-B246-F80E-86E4432CECC8}"/>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10445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45159-28E0-0D2D-8733-569A3DBCC2B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F4B0369-39D8-9324-3A53-69A3D9C3A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1B4423A-6E30-1F21-3A55-70F077357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47A116-A7C8-AFA1-374C-986AAC79E882}"/>
              </a:ext>
            </a:extLst>
          </p:cNvPr>
          <p:cNvSpPr>
            <a:spLocks noGrp="1"/>
          </p:cNvSpPr>
          <p:nvPr>
            <p:ph type="dt" sz="half" idx="10"/>
          </p:nvPr>
        </p:nvSpPr>
        <p:spPr/>
        <p:txBody>
          <a:bodyPr/>
          <a:lstStyle/>
          <a:p>
            <a:fld id="{4D484082-065E-4354-8A63-6EDF70C80D81}" type="datetimeFigureOut">
              <a:rPr lang="es-MX" smtClean="0"/>
              <a:t>11/10/2022</a:t>
            </a:fld>
            <a:endParaRPr lang="es-MX"/>
          </a:p>
        </p:txBody>
      </p:sp>
      <p:sp>
        <p:nvSpPr>
          <p:cNvPr id="6" name="Marcador de pie de página 5">
            <a:extLst>
              <a:ext uri="{FF2B5EF4-FFF2-40B4-BE49-F238E27FC236}">
                <a16:creationId xmlns:a16="http://schemas.microsoft.com/office/drawing/2014/main" id="{1BF073CA-96AE-0FE1-7224-AEB91084860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5237D47-EA26-B813-56F1-334CD3F294C8}"/>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61406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7F1F7F-0E1D-FCE6-6524-7C6926A0D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2387D9C-D602-6A0E-3980-0D652003B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B7F585-7E38-83E1-D05C-5ABCA05D1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84082-065E-4354-8A63-6EDF70C80D81}" type="datetimeFigureOut">
              <a:rPr lang="es-MX" smtClean="0"/>
              <a:t>11/10/2022</a:t>
            </a:fld>
            <a:endParaRPr lang="es-MX"/>
          </a:p>
        </p:txBody>
      </p:sp>
      <p:sp>
        <p:nvSpPr>
          <p:cNvPr id="5" name="Marcador de pie de página 4">
            <a:extLst>
              <a:ext uri="{FF2B5EF4-FFF2-40B4-BE49-F238E27FC236}">
                <a16:creationId xmlns:a16="http://schemas.microsoft.com/office/drawing/2014/main" id="{209C68B9-CC15-B4A9-39CE-36EF57263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94228FD-1124-2D5B-883F-A3AD2566F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25F1B-DF0B-47CC-A62B-1A189E997941}" type="slidenum">
              <a:rPr lang="es-MX" smtClean="0"/>
              <a:t>‹Nº›</a:t>
            </a:fld>
            <a:endParaRPr lang="es-MX"/>
          </a:p>
        </p:txBody>
      </p:sp>
    </p:spTree>
    <p:extLst>
      <p:ext uri="{BB962C8B-B14F-4D97-AF65-F5344CB8AC3E}">
        <p14:creationId xmlns:p14="http://schemas.microsoft.com/office/powerpoint/2010/main" val="254831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https://documentos.bancomundial.org/es/publication/documents-reports/documentdetail/997271468269686384/operadores-locales-de-pequena-escala-en-america-latina-su-participacion-en-la-prestacion-de-loshttps:/documentos.bancomundial.org/es/publication/documents-reports/documentdetail/997271468269686384/operadores-locales-de-pequena-escala-en-america-latina-su-participacion-en-la-prestacion-de-los-servicios-de-agua-y-saneamiento-servicios-de-agua-y-saneamiento" TargetMode="External"/><Relationship Id="rId3" Type="http://schemas.openxmlformats.org/officeDocument/2006/relationships/image" Target="../media/image14.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3.jpeg"/><Relationship Id="rId5" Type="http://schemas.openxmlformats.org/officeDocument/2006/relationships/image" Target="../media/image6.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3.jpeg"/><Relationship Id="rId5" Type="http://schemas.openxmlformats.org/officeDocument/2006/relationships/image" Target="../media/image6.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ohchr.org/sites/default/files/Documents/Issues/Water/ServiceRegulation/LeafletServiceRegulation_EN.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ohchr.org/sites/default/files/Documents/Issues/Water/ServiceRegulation/LeafletServiceRegulation_EN.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programme.worldwaterweek.org/Content/ProposalResources/PDF/2019/pdf-2019-8345-5-GIZ%20Regulation%20Rural_water_2019.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hyperlink" Target="https://siwi.org/wp-content/uploads/2022/02/the-washreg-approach.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rogramme.worldwaterweek.org/Content/ProposalResources/PDF/2019/pdf-2019-8345-5-GIZ%20Regulation%20Rural_water_2019.pdf" TargetMode="External"/><Relationship Id="rId3" Type="http://schemas.openxmlformats.org/officeDocument/2006/relationships/image" Target="../media/image14.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2B6B17-2ED0-A23C-C6E4-81A5EEE01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0"/>
            <a:ext cx="12191238" cy="6858000"/>
          </a:xfrm>
          <a:prstGeom prst="rect">
            <a:avLst/>
          </a:prstGeom>
        </p:spPr>
      </p:pic>
      <p:pic>
        <p:nvPicPr>
          <p:cNvPr id="4" name="Imagen 3">
            <a:extLst>
              <a:ext uri="{FF2B5EF4-FFF2-40B4-BE49-F238E27FC236}">
                <a16:creationId xmlns:a16="http://schemas.microsoft.com/office/drawing/2014/main" id="{23F4A59A-4570-783E-72E3-DD3E78138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140" cy="6858000"/>
          </a:xfrm>
          <a:prstGeom prst="rect">
            <a:avLst/>
          </a:prstGeom>
        </p:spPr>
      </p:pic>
    </p:spTree>
    <p:extLst>
      <p:ext uri="{BB962C8B-B14F-4D97-AF65-F5344CB8AC3E}">
        <p14:creationId xmlns:p14="http://schemas.microsoft.com/office/powerpoint/2010/main" val="377113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0" y="651899"/>
            <a:ext cx="11667485" cy="830997"/>
          </a:xfrm>
          <a:prstGeom prst="rect">
            <a:avLst/>
          </a:prstGeom>
          <a:noFill/>
        </p:spPr>
        <p:txBody>
          <a:bodyPr wrap="square" rtlCol="0">
            <a:spAutoFit/>
          </a:bodyPr>
          <a:lstStyle/>
          <a:p>
            <a:r>
              <a:rPr lang="es-BO" sz="4800" b="1" dirty="0">
                <a:solidFill>
                  <a:srgbClr val="C86750"/>
                </a:solidFill>
              </a:rPr>
              <a:t>Tipos de operadores de pequeña escala </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pic>
        <p:nvPicPr>
          <p:cNvPr id="2" name="Imagem 5">
            <a:extLst>
              <a:ext uri="{FF2B5EF4-FFF2-40B4-BE49-F238E27FC236}">
                <a16:creationId xmlns:a16="http://schemas.microsoft.com/office/drawing/2014/main" id="{75B335D6-E458-5E7C-5E19-56351146940B}"/>
              </a:ext>
            </a:extLst>
          </p:cNvPr>
          <p:cNvPicPr>
            <a:picLocks noChangeAspect="1"/>
          </p:cNvPicPr>
          <p:nvPr/>
        </p:nvPicPr>
        <p:blipFill rotWithShape="1">
          <a:blip r:embed="rId7"/>
          <a:srcRect t="3839"/>
          <a:stretch/>
        </p:blipFill>
        <p:spPr>
          <a:xfrm>
            <a:off x="2642016" y="1670185"/>
            <a:ext cx="6976856" cy="4365698"/>
          </a:xfrm>
          <a:prstGeom prst="rect">
            <a:avLst/>
          </a:prstGeom>
        </p:spPr>
      </p:pic>
      <p:sp>
        <p:nvSpPr>
          <p:cNvPr id="4" name="TextBox 3">
            <a:extLst>
              <a:ext uri="{FF2B5EF4-FFF2-40B4-BE49-F238E27FC236}">
                <a16:creationId xmlns:a16="http://schemas.microsoft.com/office/drawing/2014/main" id="{4826A453-5115-B5DC-7ECE-3E31BF4CFA01}"/>
              </a:ext>
            </a:extLst>
          </p:cNvPr>
          <p:cNvSpPr txBox="1"/>
          <p:nvPr/>
        </p:nvSpPr>
        <p:spPr>
          <a:xfrm>
            <a:off x="216470" y="5975586"/>
            <a:ext cx="7665658" cy="338554"/>
          </a:xfrm>
          <a:prstGeom prst="rect">
            <a:avLst/>
          </a:prstGeom>
          <a:noFill/>
        </p:spPr>
        <p:txBody>
          <a:bodyPr wrap="square">
            <a:spAutoFit/>
          </a:bodyPr>
          <a:lstStyle/>
          <a:p>
            <a:r>
              <a:rPr lang="en-US" sz="1600" b="0" dirty="0">
                <a:solidFill>
                  <a:srgbClr val="16325C"/>
                </a:solidFill>
              </a:rPr>
              <a:t>Fuente. </a:t>
            </a:r>
            <a:r>
              <a:rPr lang="en-US" sz="1600" b="0" dirty="0" err="1">
                <a:solidFill>
                  <a:srgbClr val="16325C"/>
                </a:solidFill>
                <a:hlinkClick r:id="rId8"/>
              </a:rPr>
              <a:t>Dianderas</a:t>
            </a:r>
            <a:r>
              <a:rPr lang="en-US" sz="1600" b="0" dirty="0">
                <a:solidFill>
                  <a:srgbClr val="16325C"/>
                </a:solidFill>
                <a:hlinkClick r:id="rId8"/>
              </a:rPr>
              <a:t>, A., 2008. </a:t>
            </a:r>
            <a:r>
              <a:rPr lang="es-ES" sz="1600" dirty="0">
                <a:hlinkClick r:id="rId8"/>
              </a:rPr>
              <a:t>Operadores locales de pequeña escala en América Latina</a:t>
            </a:r>
            <a:endParaRPr lang="en-US" sz="1600" dirty="0"/>
          </a:p>
        </p:txBody>
      </p:sp>
    </p:spTree>
    <p:extLst>
      <p:ext uri="{BB962C8B-B14F-4D97-AF65-F5344CB8AC3E}">
        <p14:creationId xmlns:p14="http://schemas.microsoft.com/office/powerpoint/2010/main" val="298875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7803060" cy="830997"/>
          </a:xfrm>
          <a:prstGeom prst="rect">
            <a:avLst/>
          </a:prstGeom>
          <a:noFill/>
        </p:spPr>
        <p:txBody>
          <a:bodyPr wrap="square" rtlCol="0">
            <a:spAutoFit/>
          </a:bodyPr>
          <a:lstStyle/>
          <a:p>
            <a:r>
              <a:rPr lang="es-BO" sz="4800" b="1" dirty="0">
                <a:solidFill>
                  <a:srgbClr val="C86750"/>
                </a:solidFill>
              </a:rPr>
              <a:t>Retos y desafíos</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9FE9B7C-9FE9-6B25-974B-C663EEFE6419}"/>
              </a:ext>
            </a:extLst>
          </p:cNvPr>
          <p:cNvSpPr txBox="1"/>
          <p:nvPr/>
        </p:nvSpPr>
        <p:spPr>
          <a:xfrm>
            <a:off x="1037225" y="1972167"/>
            <a:ext cx="10116785" cy="3816429"/>
          </a:xfrm>
          <a:prstGeom prst="rect">
            <a:avLst/>
          </a:prstGeom>
          <a:noFill/>
        </p:spPr>
        <p:txBody>
          <a:bodyPr wrap="square">
            <a:spAutoFit/>
          </a:bodyPr>
          <a:lstStyle/>
          <a:p>
            <a:pPr marL="342900" indent="-342900" algn="just">
              <a:buFont typeface="Arial" panose="020B0604020202020204" pitchFamily="34" charset="0"/>
              <a:buChar char="•"/>
            </a:pPr>
            <a:r>
              <a:rPr lang="es-ES" sz="2200" b="1" dirty="0">
                <a:solidFill>
                  <a:srgbClr val="16325C"/>
                </a:solidFill>
              </a:rPr>
              <a:t>Informalidad de la prestación</a:t>
            </a:r>
            <a:r>
              <a:rPr lang="es-ES" sz="2200" b="0" dirty="0">
                <a:solidFill>
                  <a:srgbClr val="16325C"/>
                </a:solidFill>
              </a:rPr>
              <a:t>. Baja formalización y registro de los prestadores de servicios en </a:t>
            </a:r>
            <a:r>
              <a:rPr lang="es-ES" sz="2200" dirty="0">
                <a:solidFill>
                  <a:srgbClr val="16325C"/>
                </a:solidFill>
              </a:rPr>
              <a:t>el</a:t>
            </a:r>
            <a:r>
              <a:rPr lang="es-ES" sz="2200" b="0" dirty="0">
                <a:solidFill>
                  <a:srgbClr val="16325C"/>
                </a:solidFill>
              </a:rPr>
              <a:t> ámbito rural</a:t>
            </a:r>
            <a:endParaRPr lang="es-ES" sz="2200" dirty="0">
              <a:solidFill>
                <a:srgbClr val="16325C"/>
              </a:solidFill>
            </a:endParaRPr>
          </a:p>
          <a:p>
            <a:pPr marL="342900" indent="-342900" algn="just">
              <a:buFont typeface="Arial" panose="020B0604020202020204" pitchFamily="34" charset="0"/>
              <a:buChar char="•"/>
            </a:pPr>
            <a:r>
              <a:rPr lang="es-ES" sz="2200" b="1" dirty="0">
                <a:solidFill>
                  <a:srgbClr val="16325C"/>
                </a:solidFill>
              </a:rPr>
              <a:t>Descentralización y heterogeneidad</a:t>
            </a:r>
            <a:r>
              <a:rPr lang="es-ES" sz="2200" b="0" dirty="0">
                <a:solidFill>
                  <a:srgbClr val="16325C"/>
                </a:solidFill>
              </a:rPr>
              <a:t>. Servicios altamente descentralizados, con un alto número de prestadores, con diferentes características y necesidades, lo que complejiza su regulación desde lo nacional</a:t>
            </a:r>
          </a:p>
          <a:p>
            <a:pPr marL="342900" indent="-342900" algn="just">
              <a:buFont typeface="Arial" panose="020B0604020202020204" pitchFamily="34" charset="0"/>
              <a:buChar char="•"/>
            </a:pPr>
            <a:r>
              <a:rPr lang="es-ES" sz="2200" b="1" dirty="0">
                <a:solidFill>
                  <a:srgbClr val="16325C"/>
                </a:solidFill>
              </a:rPr>
              <a:t>Limitado desarrollo de capacidades. </a:t>
            </a:r>
            <a:r>
              <a:rPr lang="es-ES" sz="2200" b="0" dirty="0">
                <a:solidFill>
                  <a:srgbClr val="16325C"/>
                </a:solidFill>
              </a:rPr>
              <a:t>Limitados recursos humanos, capacidades técnicas y recursos financieros de las instituciones locales para la aplicación, control y vigilancia de la normativa regulatoria</a:t>
            </a:r>
          </a:p>
          <a:p>
            <a:pPr marL="342900" indent="-342900" algn="just">
              <a:buFont typeface="Arial" panose="020B0604020202020204" pitchFamily="34" charset="0"/>
              <a:buChar char="•"/>
            </a:pPr>
            <a:r>
              <a:rPr lang="es-ES" sz="2200" b="1" dirty="0">
                <a:solidFill>
                  <a:srgbClr val="16325C"/>
                </a:solidFill>
              </a:rPr>
              <a:t>Falta de claridad en los roles y responsabilidades de los actores clave en la regulación en el ámbito rural</a:t>
            </a:r>
            <a:r>
              <a:rPr lang="es-ES" sz="2200" b="0" dirty="0">
                <a:solidFill>
                  <a:srgbClr val="16325C"/>
                </a:solidFill>
              </a:rPr>
              <a:t>. También falta de conocimiento de los roles y responsabilidad, aunque éstos estén claros en la norma</a:t>
            </a:r>
          </a:p>
        </p:txBody>
      </p:sp>
    </p:spTree>
    <p:extLst>
      <p:ext uri="{BB962C8B-B14F-4D97-AF65-F5344CB8AC3E}">
        <p14:creationId xmlns:p14="http://schemas.microsoft.com/office/powerpoint/2010/main" val="388839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7803060" cy="830997"/>
          </a:xfrm>
          <a:prstGeom prst="rect">
            <a:avLst/>
          </a:prstGeom>
          <a:noFill/>
        </p:spPr>
        <p:txBody>
          <a:bodyPr wrap="square" rtlCol="0">
            <a:spAutoFit/>
          </a:bodyPr>
          <a:lstStyle/>
          <a:p>
            <a:r>
              <a:rPr lang="es-BO" sz="4800" b="1" dirty="0">
                <a:solidFill>
                  <a:srgbClr val="C86750"/>
                </a:solidFill>
              </a:rPr>
              <a:t>Retos y desafíos</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2" name="Marcador de Posição de Conteúdo 2">
            <a:extLst>
              <a:ext uri="{FF2B5EF4-FFF2-40B4-BE49-F238E27FC236}">
                <a16:creationId xmlns:a16="http://schemas.microsoft.com/office/drawing/2014/main" id="{6F9AF109-DDCA-D53E-5CE5-E40C8F975FD5}"/>
              </a:ext>
            </a:extLst>
          </p:cNvPr>
          <p:cNvSpPr txBox="1">
            <a:spLocks/>
          </p:cNvSpPr>
          <p:nvPr/>
        </p:nvSpPr>
        <p:spPr>
          <a:xfrm>
            <a:off x="859536" y="1893038"/>
            <a:ext cx="10628849" cy="4109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s-ES" b="1" dirty="0">
                <a:solidFill>
                  <a:srgbClr val="16325C"/>
                </a:solidFill>
              </a:rPr>
              <a:t>Mecanismos débiles de coordinación entre instituciones</a:t>
            </a:r>
            <a:r>
              <a:rPr lang="es-ES" dirty="0">
                <a:solidFill>
                  <a:srgbClr val="16325C"/>
                </a:solidFill>
              </a:rPr>
              <a:t>. Especialmente en el intercambio de información y en la definición de soluciones integrales y apropiadas para el ámbito rural. Limitada articulación de los organismos nacionales con municipios y entidades locales</a:t>
            </a:r>
          </a:p>
          <a:p>
            <a:pPr marL="342900" indent="-342900" algn="just">
              <a:buFont typeface="Arial" panose="020B0604020202020204" pitchFamily="34" charset="0"/>
              <a:buChar char="•"/>
            </a:pPr>
            <a:r>
              <a:rPr lang="es-ES" b="1" dirty="0">
                <a:solidFill>
                  <a:srgbClr val="16325C"/>
                </a:solidFill>
              </a:rPr>
              <a:t>Falta de información robusta</a:t>
            </a:r>
            <a:r>
              <a:rPr lang="es-ES" dirty="0">
                <a:solidFill>
                  <a:srgbClr val="16325C"/>
                </a:solidFill>
              </a:rPr>
              <a:t>. La escasa información de la situación de los servicios en el ámbito rural, y a menudo su baja confiabilidad, limita la toma de decisiones y la definición de normativa en la regulación del sector. </a:t>
            </a:r>
          </a:p>
          <a:p>
            <a:pPr marL="342900" indent="-342900" algn="just">
              <a:buFont typeface="Arial" panose="020B0604020202020204" pitchFamily="34" charset="0"/>
              <a:buChar char="•"/>
            </a:pPr>
            <a:r>
              <a:rPr lang="es-ES" b="1" dirty="0">
                <a:solidFill>
                  <a:srgbClr val="16325C"/>
                </a:solidFill>
              </a:rPr>
              <a:t>Aspectos ambientales apenas existentes en la regulación</a:t>
            </a:r>
            <a:r>
              <a:rPr lang="es-ES" dirty="0">
                <a:solidFill>
                  <a:srgbClr val="16325C"/>
                </a:solidFill>
              </a:rPr>
              <a:t>. Falta de lineamientos para definir planes de contingencia y otras acciones de adaptación y mitigación, especialmente asociadas con la conservación de la fuente</a:t>
            </a:r>
          </a:p>
        </p:txBody>
      </p:sp>
    </p:spTree>
    <p:extLst>
      <p:ext uri="{BB962C8B-B14F-4D97-AF65-F5344CB8AC3E}">
        <p14:creationId xmlns:p14="http://schemas.microsoft.com/office/powerpoint/2010/main" val="167625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B4C50D00-9324-34CA-B619-D05B00F6E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8792" y="5249180"/>
            <a:ext cx="12990135" cy="1543813"/>
          </a:xfrm>
          <a:prstGeom prst="rect">
            <a:avLst/>
          </a:prstGeom>
          <a:ln>
            <a:noFill/>
          </a:ln>
          <a:effectLst>
            <a:outerShdw blurRad="292100" dist="139700" dir="2700000" algn="tl" rotWithShape="0">
              <a:srgbClr val="333333">
                <a:alpha val="65000"/>
              </a:srgbClr>
            </a:outerShdw>
          </a:effectLst>
        </p:spPr>
      </p:pic>
      <p:pic>
        <p:nvPicPr>
          <p:cNvPr id="21" name="Imagen 20">
            <a:extLst>
              <a:ext uri="{FF2B5EF4-FFF2-40B4-BE49-F238E27FC236}">
                <a16:creationId xmlns:a16="http://schemas.microsoft.com/office/drawing/2014/main" id="{0F782D8E-2AEF-D58A-CF49-D70500C6AC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6092" y="5598452"/>
            <a:ext cx="8087471" cy="1259548"/>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0"/>
            <a:ext cx="12192001" cy="1128944"/>
          </a:xfrm>
          <a:prstGeom prst="rect">
            <a:avLst/>
          </a:prstGeom>
          <a:ln>
            <a:no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3E998C9E-2A68-7D13-CD79-7D89D396C0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02" y="3981399"/>
            <a:ext cx="12192001" cy="2877827"/>
          </a:xfrm>
          <a:prstGeom prst="rect">
            <a:avLst/>
          </a:prstGeom>
          <a:ln>
            <a:noFill/>
          </a:ln>
          <a:effectLst>
            <a:outerShdw blurRad="292100" dist="139700" dir="2700000" algn="tl" rotWithShape="0">
              <a:srgbClr val="333333">
                <a:alpha val="65000"/>
              </a:srgbClr>
            </a:outerShdw>
          </a:effectLst>
        </p:spPr>
      </p:pic>
      <p:sp>
        <p:nvSpPr>
          <p:cNvPr id="26" name="CuadroTexto 25">
            <a:extLst>
              <a:ext uri="{FF2B5EF4-FFF2-40B4-BE49-F238E27FC236}">
                <a16:creationId xmlns:a16="http://schemas.microsoft.com/office/drawing/2014/main" id="{A68C72D0-2F73-40C5-5A05-C0E9339E7798}"/>
              </a:ext>
            </a:extLst>
          </p:cNvPr>
          <p:cNvSpPr txBox="1"/>
          <p:nvPr/>
        </p:nvSpPr>
        <p:spPr>
          <a:xfrm>
            <a:off x="8336939" y="2761925"/>
            <a:ext cx="1394236" cy="769441"/>
          </a:xfrm>
          <a:prstGeom prst="rect">
            <a:avLst/>
          </a:prstGeom>
          <a:noFill/>
        </p:spPr>
        <p:txBody>
          <a:bodyPr wrap="square" rtlCol="0">
            <a:spAutoFit/>
          </a:bodyPr>
          <a:lstStyle/>
          <a:p>
            <a:r>
              <a:rPr lang="es-BO" sz="4400" spc="-300" dirty="0">
                <a:solidFill>
                  <a:srgbClr val="6BB4BF"/>
                </a:solidFill>
              </a:rPr>
              <a:t>en el</a:t>
            </a:r>
            <a:endParaRPr lang="es-MX" sz="4400" spc="-300" dirty="0">
              <a:solidFill>
                <a:srgbClr val="6BB4BF"/>
              </a:solidFill>
            </a:endParaRPr>
          </a:p>
        </p:txBody>
      </p:sp>
      <p:sp>
        <p:nvSpPr>
          <p:cNvPr id="27" name="CuadroTexto 26">
            <a:extLst>
              <a:ext uri="{FF2B5EF4-FFF2-40B4-BE49-F238E27FC236}">
                <a16:creationId xmlns:a16="http://schemas.microsoft.com/office/drawing/2014/main" id="{ED9BE2BF-DC55-CCBD-59A4-3CCCEFA4452F}"/>
              </a:ext>
            </a:extLst>
          </p:cNvPr>
          <p:cNvSpPr txBox="1"/>
          <p:nvPr/>
        </p:nvSpPr>
        <p:spPr>
          <a:xfrm>
            <a:off x="6737684" y="3146645"/>
            <a:ext cx="4567442" cy="1107996"/>
          </a:xfrm>
          <a:prstGeom prst="rect">
            <a:avLst/>
          </a:prstGeom>
          <a:noFill/>
        </p:spPr>
        <p:txBody>
          <a:bodyPr wrap="square" rtlCol="0">
            <a:spAutoFit/>
          </a:bodyPr>
          <a:lstStyle/>
          <a:p>
            <a:r>
              <a:rPr lang="es-BO" sz="6600" dirty="0">
                <a:solidFill>
                  <a:srgbClr val="165C78"/>
                </a:solidFill>
              </a:rPr>
              <a:t>ámbito rural</a:t>
            </a:r>
            <a:endParaRPr lang="es-MX" sz="6600" dirty="0">
              <a:solidFill>
                <a:srgbClr val="165C78"/>
              </a:solidFill>
            </a:endParaRPr>
          </a:p>
        </p:txBody>
      </p:sp>
      <p:sp>
        <p:nvSpPr>
          <p:cNvPr id="28" name="CuadroTexto 27">
            <a:extLst>
              <a:ext uri="{FF2B5EF4-FFF2-40B4-BE49-F238E27FC236}">
                <a16:creationId xmlns:a16="http://schemas.microsoft.com/office/drawing/2014/main" id="{01BB430F-4926-2E5C-2E6E-A1DA3B1FB14B}"/>
              </a:ext>
            </a:extLst>
          </p:cNvPr>
          <p:cNvSpPr txBox="1"/>
          <p:nvPr/>
        </p:nvSpPr>
        <p:spPr>
          <a:xfrm>
            <a:off x="4934866" y="2144769"/>
            <a:ext cx="7312566" cy="769441"/>
          </a:xfrm>
          <a:prstGeom prst="rect">
            <a:avLst/>
          </a:prstGeom>
          <a:noFill/>
        </p:spPr>
        <p:txBody>
          <a:bodyPr wrap="square" rtlCol="0">
            <a:spAutoFit/>
          </a:bodyPr>
          <a:lstStyle/>
          <a:p>
            <a:r>
              <a:rPr lang="es-BO" sz="4400" b="1" dirty="0">
                <a:solidFill>
                  <a:srgbClr val="C86750"/>
                </a:solidFill>
              </a:rPr>
              <a:t>Oportunidades</a:t>
            </a:r>
            <a:r>
              <a:rPr lang="es-BO" sz="4000" b="1" dirty="0">
                <a:solidFill>
                  <a:srgbClr val="C86750"/>
                </a:solidFill>
              </a:rPr>
              <a:t> en la regulación</a:t>
            </a:r>
            <a:endParaRPr lang="es-MX" sz="4400" b="1" dirty="0">
              <a:solidFill>
                <a:srgbClr val="C86750"/>
              </a:solidFill>
            </a:endParaRPr>
          </a:p>
        </p:txBody>
      </p:sp>
      <p:pic>
        <p:nvPicPr>
          <p:cNvPr id="11" name="Imagen 10">
            <a:extLst>
              <a:ext uri="{FF2B5EF4-FFF2-40B4-BE49-F238E27FC236}">
                <a16:creationId xmlns:a16="http://schemas.microsoft.com/office/drawing/2014/main" id="{2CC1F483-3434-2B87-134F-C23E0D1AC71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433869" y="5453866"/>
            <a:ext cx="2648335" cy="1209325"/>
          </a:xfrm>
          <a:prstGeom prst="rect">
            <a:avLst/>
          </a:prstGeom>
          <a:ln>
            <a:noFill/>
          </a:ln>
          <a:effectLst>
            <a:outerShdw blurRad="292100" dist="139700" dir="2700000" algn="tl" rotWithShape="0">
              <a:srgbClr val="333333">
                <a:alpha val="65000"/>
              </a:srgbClr>
            </a:outerShdw>
          </a:effectLst>
        </p:spPr>
      </p:pic>
      <p:sp>
        <p:nvSpPr>
          <p:cNvPr id="2" name="Rectángulo 1">
            <a:extLst>
              <a:ext uri="{FF2B5EF4-FFF2-40B4-BE49-F238E27FC236}">
                <a16:creationId xmlns:a16="http://schemas.microsoft.com/office/drawing/2014/main" id="{4A04D361-C696-9672-2A70-7DAC2DAC28E8}"/>
              </a:ext>
            </a:extLst>
          </p:cNvPr>
          <p:cNvSpPr/>
          <p:nvPr/>
        </p:nvSpPr>
        <p:spPr>
          <a:xfrm>
            <a:off x="-1" y="1817071"/>
            <a:ext cx="1652631" cy="1424886"/>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47953808-CDDB-1B3F-F9E7-11F1D76857D5}"/>
              </a:ext>
            </a:extLst>
          </p:cNvPr>
          <p:cNvSpPr/>
          <p:nvPr/>
        </p:nvSpPr>
        <p:spPr>
          <a:xfrm>
            <a:off x="1300755" y="2619739"/>
            <a:ext cx="1652631" cy="1424886"/>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15669920-DD91-5DF5-AEB0-4D85C5448749}"/>
              </a:ext>
            </a:extLst>
          </p:cNvPr>
          <p:cNvSpPr/>
          <p:nvPr/>
        </p:nvSpPr>
        <p:spPr>
          <a:xfrm>
            <a:off x="1669314" y="1234095"/>
            <a:ext cx="1652631" cy="1424886"/>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926E3A5D-5C1D-4AE0-08F5-DC8F34657206}"/>
              </a:ext>
            </a:extLst>
          </p:cNvPr>
          <p:cNvSpPr/>
          <p:nvPr/>
        </p:nvSpPr>
        <p:spPr>
          <a:xfrm>
            <a:off x="2311350" y="3782369"/>
            <a:ext cx="1652631" cy="1424886"/>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FC799118-724D-505C-B5B6-5948B3627721}"/>
              </a:ext>
            </a:extLst>
          </p:cNvPr>
          <p:cNvSpPr/>
          <p:nvPr/>
        </p:nvSpPr>
        <p:spPr>
          <a:xfrm>
            <a:off x="2931250" y="2396725"/>
            <a:ext cx="1652631" cy="1424886"/>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6308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0" y="651899"/>
            <a:ext cx="10280841" cy="830997"/>
          </a:xfrm>
          <a:prstGeom prst="rect">
            <a:avLst/>
          </a:prstGeom>
          <a:noFill/>
        </p:spPr>
        <p:txBody>
          <a:bodyPr wrap="square" rtlCol="0">
            <a:spAutoFit/>
          </a:bodyPr>
          <a:lstStyle/>
          <a:p>
            <a:r>
              <a:rPr lang="es-BO" sz="4800" b="1" dirty="0">
                <a:solidFill>
                  <a:srgbClr val="C86750"/>
                </a:solidFill>
              </a:rPr>
              <a:t>Oportunidades</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2" name="Content Placeholder 5">
            <a:extLst>
              <a:ext uri="{FF2B5EF4-FFF2-40B4-BE49-F238E27FC236}">
                <a16:creationId xmlns:a16="http://schemas.microsoft.com/office/drawing/2014/main" id="{5711ACE5-214F-3454-894D-D0E74334AD92}"/>
              </a:ext>
            </a:extLst>
          </p:cNvPr>
          <p:cNvSpPr txBox="1">
            <a:spLocks/>
          </p:cNvSpPr>
          <p:nvPr/>
        </p:nvSpPr>
        <p:spPr>
          <a:xfrm>
            <a:off x="703615" y="1487795"/>
            <a:ext cx="11286744" cy="567848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s-ES" b="1" dirty="0"/>
              <a:t>Incentivos para la formalización</a:t>
            </a:r>
            <a:r>
              <a:rPr lang="es-ES" dirty="0"/>
              <a:t>, generados a nivel municipal y local, relacionados con el acceso a subsidios, apoyo en la mejora y construcción de infraestructura, apoyo y asistencia técnica, entre otros</a:t>
            </a:r>
          </a:p>
          <a:p>
            <a:pPr marL="342900" indent="-342900" algn="l">
              <a:buFont typeface="Arial" panose="020B0604020202020204" pitchFamily="34" charset="0"/>
              <a:buChar char="•"/>
            </a:pPr>
            <a:r>
              <a:rPr lang="es-AR" b="1" dirty="0"/>
              <a:t>Asistencia técnica frente a la sanción</a:t>
            </a:r>
            <a:r>
              <a:rPr lang="es-AR" dirty="0"/>
              <a:t>. Centrarse en el apoyo técnico y los incentivos más que en las sanciones, asegurando los flujos de financiación adecuados (contribuciones de los usuarios, impuestos y transferencias) y la operatividad y mantenimiento de los servicios</a:t>
            </a:r>
          </a:p>
          <a:p>
            <a:pPr marL="699770" lvl="1" algn="l"/>
            <a:r>
              <a:rPr lang="es-AR" dirty="0"/>
              <a:t>Rol de los municipios e intermediarios no gubernamentales</a:t>
            </a:r>
            <a:endParaRPr lang="es-AR" dirty="0">
              <a:cs typeface="Arial" panose="020B0604020202020204"/>
            </a:endParaRPr>
          </a:p>
          <a:p>
            <a:pPr marL="699770" lvl="1" algn="l"/>
            <a:r>
              <a:rPr lang="es-AR" dirty="0"/>
              <a:t>Asistencia preventiva</a:t>
            </a:r>
            <a:endParaRPr lang="es-AR" dirty="0">
              <a:cs typeface="Arial" panose="020B0604020202020204"/>
            </a:endParaRPr>
          </a:p>
          <a:p>
            <a:pPr marL="699770" lvl="1" algn="l"/>
            <a:r>
              <a:rPr lang="es-ES" dirty="0"/>
              <a:t>Guías de apoyo a los prestadores y consumidores</a:t>
            </a:r>
            <a:endParaRPr lang="es-AR" b="1" dirty="0"/>
          </a:p>
          <a:p>
            <a:pPr marL="342900" indent="-342900" algn="l">
              <a:buFont typeface="Arial" panose="020B0604020202020204" pitchFamily="34" charset="0"/>
              <a:buChar char="•"/>
            </a:pPr>
            <a:r>
              <a:rPr lang="es-ES" b="1" dirty="0"/>
              <a:t>Segmentación de pequeños prestadores y prestadores no formalizados </a:t>
            </a:r>
            <a:r>
              <a:rPr lang="es-ES" dirty="0"/>
              <a:t>para definir estrategias diferenciadas (regulación diferencial)</a:t>
            </a:r>
          </a:p>
          <a:p>
            <a:pPr marL="699770" lvl="1" algn="l"/>
            <a:r>
              <a:rPr lang="es-ES" dirty="0"/>
              <a:t>Marco tarifario diferenciado</a:t>
            </a:r>
            <a:endParaRPr lang="es-ES" dirty="0">
              <a:cs typeface="Arial" panose="020B0604020202020204"/>
            </a:endParaRPr>
          </a:p>
          <a:p>
            <a:pPr marL="699770" lvl="1" algn="l"/>
            <a:r>
              <a:rPr lang="es-ES" dirty="0"/>
              <a:t>Estrategias de fácil aplicación</a:t>
            </a:r>
            <a:endParaRPr lang="es-ES" dirty="0">
              <a:cs typeface="Arial" panose="020B0604020202020204"/>
            </a:endParaRPr>
          </a:p>
          <a:p>
            <a:pPr marL="356870" lvl="1" algn="l"/>
            <a:endParaRPr lang="es-ES" sz="1800" dirty="0">
              <a:cs typeface="Arial" panose="020B0604020202020204"/>
            </a:endParaRPr>
          </a:p>
          <a:p>
            <a:pPr marL="699770" lvl="1" algn="l"/>
            <a:endParaRPr lang="es-ES" sz="1800" dirty="0">
              <a:cs typeface="Arial" panose="020B0604020202020204"/>
            </a:endParaRPr>
          </a:p>
          <a:p>
            <a:pPr algn="l"/>
            <a:endParaRPr lang="es-ES" sz="2000" dirty="0"/>
          </a:p>
        </p:txBody>
      </p:sp>
    </p:spTree>
    <p:extLst>
      <p:ext uri="{BB962C8B-B14F-4D97-AF65-F5344CB8AC3E}">
        <p14:creationId xmlns:p14="http://schemas.microsoft.com/office/powerpoint/2010/main" val="3601185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7803060" cy="830997"/>
          </a:xfrm>
          <a:prstGeom prst="rect">
            <a:avLst/>
          </a:prstGeom>
          <a:noFill/>
        </p:spPr>
        <p:txBody>
          <a:bodyPr wrap="square" rtlCol="0">
            <a:spAutoFit/>
          </a:bodyPr>
          <a:lstStyle/>
          <a:p>
            <a:r>
              <a:rPr lang="es-MX" sz="4800" b="1" dirty="0">
                <a:solidFill>
                  <a:srgbClr val="C86750"/>
                </a:solidFill>
              </a:rPr>
              <a:t>Oportunidades</a:t>
            </a: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4" name="Content Placeholder 5">
            <a:extLst>
              <a:ext uri="{FF2B5EF4-FFF2-40B4-BE49-F238E27FC236}">
                <a16:creationId xmlns:a16="http://schemas.microsoft.com/office/drawing/2014/main" id="{1EDD441B-6DAE-1FD9-4D0D-C812CF1CD85A}"/>
              </a:ext>
            </a:extLst>
          </p:cNvPr>
          <p:cNvSpPr txBox="1">
            <a:spLocks/>
          </p:cNvSpPr>
          <p:nvPr/>
        </p:nvSpPr>
        <p:spPr>
          <a:xfrm>
            <a:off x="838199" y="1707252"/>
            <a:ext cx="11045757" cy="449885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s-AR" sz="2000" b="1" dirty="0"/>
              <a:t>Distribución clara de funciones regulatorias </a:t>
            </a:r>
            <a:r>
              <a:rPr lang="es-AR" sz="2000" dirty="0"/>
              <a:t>en varios niveles de gobierno (desconcentración / descentralización), con la definición de las reglas generales (regulaciones contractuales, principios para la fijación de tarifas, indicadores de desempeño) por parte del regulador nacional</a:t>
            </a:r>
          </a:p>
          <a:p>
            <a:pPr marL="342900" indent="-342900" algn="l">
              <a:buFont typeface="Arial" panose="020B0604020202020204" pitchFamily="34" charset="0"/>
              <a:buChar char="•"/>
            </a:pPr>
            <a:r>
              <a:rPr lang="es-AR" sz="2000" b="1" dirty="0"/>
              <a:t>Desarrollo de herramientas e instrumentos de fácil implementación </a:t>
            </a:r>
            <a:r>
              <a:rPr lang="es-AR" sz="2000" dirty="0"/>
              <a:t>(a nivel técnico y económico)</a:t>
            </a:r>
          </a:p>
          <a:p>
            <a:pPr marL="699770" lvl="1" algn="l"/>
            <a:r>
              <a:rPr lang="es-AR" sz="1800" dirty="0"/>
              <a:t>Sistemas de monitoreo y control, con participación del usuario</a:t>
            </a:r>
            <a:endParaRPr lang="es-AR" sz="1800" dirty="0">
              <a:cs typeface="Arial" panose="020B0604020202020204"/>
            </a:endParaRPr>
          </a:p>
          <a:p>
            <a:pPr marL="699770" lvl="1" algn="l"/>
            <a:r>
              <a:rPr lang="es-AR" sz="1800" dirty="0"/>
              <a:t>Acceso a subsidios simplificado</a:t>
            </a:r>
            <a:endParaRPr lang="es-AR" sz="1800" dirty="0">
              <a:cs typeface="Arial" panose="020B0604020202020204"/>
            </a:endParaRPr>
          </a:p>
          <a:p>
            <a:pPr marL="699770" lvl="1" algn="l"/>
            <a:r>
              <a:rPr lang="es-AR" sz="1800" dirty="0"/>
              <a:t>Tecnologías adaptadas a los contextos</a:t>
            </a:r>
            <a:endParaRPr lang="es-AR" dirty="0">
              <a:cs typeface="Arial" panose="020B0604020202020204"/>
            </a:endParaRPr>
          </a:p>
          <a:p>
            <a:pPr marL="342900" indent="-342900" algn="l">
              <a:buFont typeface="Arial" panose="020B0604020202020204" pitchFamily="34" charset="0"/>
              <a:buChar char="•"/>
            </a:pPr>
            <a:r>
              <a:rPr lang="es-AR" sz="2000" b="1" dirty="0"/>
              <a:t>Simplificación de la regulación </a:t>
            </a:r>
            <a:r>
              <a:rPr lang="es-AR" sz="2000" dirty="0"/>
              <a:t>para asegurar el conocimiento de las normas y su aplicación por parte de todos los actores de la regulación</a:t>
            </a:r>
          </a:p>
          <a:p>
            <a:pPr marL="699770" lvl="1" algn="l"/>
            <a:r>
              <a:rPr lang="es-AR" sz="1800" dirty="0"/>
              <a:t>Regulación simple, flexible, progresiva y diferencial</a:t>
            </a:r>
            <a:endParaRPr lang="es-AR" sz="1800" dirty="0">
              <a:cs typeface="Arial" panose="020B0604020202020204"/>
            </a:endParaRPr>
          </a:p>
          <a:p>
            <a:pPr marL="699770" lvl="1" algn="l"/>
            <a:r>
              <a:rPr lang="es-AR" sz="1800" dirty="0"/>
              <a:t>Lenguaje sencillo y claro, adaptado a las capacidades</a:t>
            </a:r>
            <a:endParaRPr lang="es-AR" sz="1800" dirty="0">
              <a:cs typeface="Arial" panose="020B0604020202020204"/>
            </a:endParaRPr>
          </a:p>
          <a:p>
            <a:pPr marL="699770" lvl="1" algn="l"/>
            <a:r>
              <a:rPr lang="es-AR" sz="1800" dirty="0"/>
              <a:t>Difusión por canales alternativos en zonas de difícil conectividad </a:t>
            </a:r>
            <a:endParaRPr lang="es-AR" sz="1800" dirty="0">
              <a:cs typeface="Arial" panose="020B0604020202020204"/>
            </a:endParaRPr>
          </a:p>
          <a:p>
            <a:pPr marL="699770" lvl="1" algn="l"/>
            <a:r>
              <a:rPr lang="es-AR" sz="1800" dirty="0"/>
              <a:t>Rol de las asociaciones de prestadores y usuarios para la difusión</a:t>
            </a:r>
          </a:p>
        </p:txBody>
      </p:sp>
    </p:spTree>
    <p:extLst>
      <p:ext uri="{BB962C8B-B14F-4D97-AF65-F5344CB8AC3E}">
        <p14:creationId xmlns:p14="http://schemas.microsoft.com/office/powerpoint/2010/main" val="308795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7803060" cy="830997"/>
          </a:xfrm>
          <a:prstGeom prst="rect">
            <a:avLst/>
          </a:prstGeom>
          <a:noFill/>
        </p:spPr>
        <p:txBody>
          <a:bodyPr wrap="square" rtlCol="0">
            <a:spAutoFit/>
          </a:bodyPr>
          <a:lstStyle/>
          <a:p>
            <a:r>
              <a:rPr lang="es-BO" sz="4800" b="1" dirty="0">
                <a:solidFill>
                  <a:srgbClr val="C86750"/>
                </a:solidFill>
              </a:rPr>
              <a:t>Oportunidades</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2" name="Content Placeholder 5">
            <a:extLst>
              <a:ext uri="{FF2B5EF4-FFF2-40B4-BE49-F238E27FC236}">
                <a16:creationId xmlns:a16="http://schemas.microsoft.com/office/drawing/2014/main" id="{9A720E9B-583F-C1B1-B537-5FF30FD24A88}"/>
              </a:ext>
            </a:extLst>
          </p:cNvPr>
          <p:cNvSpPr txBox="1">
            <a:spLocks/>
          </p:cNvSpPr>
          <p:nvPr/>
        </p:nvSpPr>
        <p:spPr>
          <a:xfrm>
            <a:off x="1075944" y="1762115"/>
            <a:ext cx="10808012" cy="56784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s-ES" b="1" dirty="0"/>
              <a:t>Sistemas de monitoreo y control eficientes. </a:t>
            </a:r>
            <a:r>
              <a:rPr lang="es-ES" dirty="0"/>
              <a:t>El monitoreo permitirá mejores tomas de decisión para seguir adaptando la regulación al entorno rural</a:t>
            </a:r>
          </a:p>
          <a:p>
            <a:pPr marL="700088" lvl="1" algn="l"/>
            <a:r>
              <a:rPr lang="es-ES" dirty="0"/>
              <a:t>Información a través de canales innovadores (tecnología móvil) </a:t>
            </a:r>
          </a:p>
          <a:p>
            <a:pPr marL="342900" indent="-342900" algn="l">
              <a:buFont typeface="Arial" panose="020B0604020202020204" pitchFamily="34" charset="0"/>
              <a:buChar char="•"/>
            </a:pPr>
            <a:r>
              <a:rPr lang="es-ES" b="1" dirty="0"/>
              <a:t>Fortalecimiento institucional </a:t>
            </a:r>
            <a:r>
              <a:rPr lang="es-ES" dirty="0"/>
              <a:t>a todos los niveles (nacional, municipal, local) para todos los actores clave en la regulación</a:t>
            </a:r>
          </a:p>
          <a:p>
            <a:pPr marL="700088" lvl="1" algn="l"/>
            <a:r>
              <a:rPr lang="es-ES" dirty="0"/>
              <a:t>Procesos de enseñanza y capacitación en cascada</a:t>
            </a:r>
          </a:p>
          <a:p>
            <a:pPr marL="700088" lvl="1" algn="l"/>
            <a:r>
              <a:rPr lang="es-ES" dirty="0"/>
              <a:t>Certificación de conocimiento</a:t>
            </a:r>
          </a:p>
          <a:p>
            <a:pPr marL="342900" indent="-342900" algn="l">
              <a:buFont typeface="Arial" panose="020B0604020202020204" pitchFamily="34" charset="0"/>
              <a:buChar char="•"/>
            </a:pPr>
            <a:r>
              <a:rPr lang="es-ES" b="1" dirty="0"/>
              <a:t>Regionalización y asociatividad de prestadores</a:t>
            </a:r>
            <a:r>
              <a:rPr lang="es-ES" dirty="0"/>
              <a:t>. En algunos casos, puede ser una alternativa para la creación de economías de escala, fortaleciendo y facilitando los procesos de regulación para pequeños prestadores</a:t>
            </a:r>
          </a:p>
          <a:p>
            <a:pPr marL="700088" lvl="1" algn="l"/>
            <a:endParaRPr lang="es-ES" dirty="0"/>
          </a:p>
          <a:p>
            <a:pPr algn="l"/>
            <a:endParaRPr lang="es-ES" dirty="0"/>
          </a:p>
        </p:txBody>
      </p:sp>
    </p:spTree>
    <p:extLst>
      <p:ext uri="{BB962C8B-B14F-4D97-AF65-F5344CB8AC3E}">
        <p14:creationId xmlns:p14="http://schemas.microsoft.com/office/powerpoint/2010/main" val="100344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7803060" cy="830997"/>
          </a:xfrm>
          <a:prstGeom prst="rect">
            <a:avLst/>
          </a:prstGeom>
          <a:noFill/>
        </p:spPr>
        <p:txBody>
          <a:bodyPr wrap="square" rtlCol="0">
            <a:spAutoFit/>
          </a:bodyPr>
          <a:lstStyle/>
          <a:p>
            <a:r>
              <a:rPr lang="es-BO" sz="4800" b="1" dirty="0">
                <a:solidFill>
                  <a:srgbClr val="C86750"/>
                </a:solidFill>
              </a:rPr>
              <a:t>Mensajes clave</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1936F07-5A9C-7A75-7507-26860F005F3F}"/>
              </a:ext>
            </a:extLst>
          </p:cNvPr>
          <p:cNvSpPr txBox="1"/>
          <p:nvPr/>
        </p:nvSpPr>
        <p:spPr>
          <a:xfrm>
            <a:off x="932688" y="1726617"/>
            <a:ext cx="10735056" cy="4401205"/>
          </a:xfrm>
          <a:prstGeom prst="rect">
            <a:avLst/>
          </a:prstGeom>
          <a:noFill/>
        </p:spPr>
        <p:txBody>
          <a:bodyPr wrap="square">
            <a:spAutoFit/>
          </a:bodyPr>
          <a:lstStyle/>
          <a:p>
            <a:pPr marL="342900" indent="-342900">
              <a:buFont typeface="Arial" panose="020B0604020202020204" pitchFamily="34" charset="0"/>
              <a:buChar char="•"/>
            </a:pPr>
            <a:r>
              <a:rPr lang="es-ES" sz="2800" b="0" dirty="0">
                <a:solidFill>
                  <a:srgbClr val="16325C"/>
                </a:solidFill>
              </a:rPr>
              <a:t>La alta cantidad de prestadores rurales y su dispersión en el territorio abogan por la </a:t>
            </a:r>
            <a:r>
              <a:rPr lang="es-ES" sz="2800" b="1" dirty="0">
                <a:solidFill>
                  <a:srgbClr val="16325C"/>
                </a:solidFill>
              </a:rPr>
              <a:t>vinculación con el territorio </a:t>
            </a:r>
            <a:r>
              <a:rPr lang="es-ES" sz="2800" b="0" dirty="0">
                <a:solidFill>
                  <a:srgbClr val="16325C"/>
                </a:solidFill>
              </a:rPr>
              <a:t>y la </a:t>
            </a:r>
            <a:r>
              <a:rPr lang="es-ES" sz="2800" b="1" dirty="0">
                <a:solidFill>
                  <a:srgbClr val="16325C"/>
                </a:solidFill>
              </a:rPr>
              <a:t>comunicación con la comunidad </a:t>
            </a:r>
            <a:r>
              <a:rPr lang="es-ES" sz="2800" b="0" dirty="0">
                <a:solidFill>
                  <a:srgbClr val="16325C"/>
                </a:solidFill>
              </a:rPr>
              <a:t>para poder asegurar la calidad de los servicios, pensando en instrumentos regulatorios adaptados a los contexto rurales</a:t>
            </a:r>
            <a:endParaRPr lang="es-ES" sz="2800" b="0" dirty="0">
              <a:solidFill>
                <a:srgbClr val="16325C"/>
              </a:solidFill>
              <a:cs typeface="Arial"/>
            </a:endParaRPr>
          </a:p>
          <a:p>
            <a:pPr marL="342900" indent="-342900">
              <a:buFont typeface="Arial" panose="020B0604020202020204" pitchFamily="34" charset="0"/>
              <a:buChar char="•"/>
            </a:pPr>
            <a:r>
              <a:rPr lang="es-ES" sz="2800" b="0" dirty="0">
                <a:solidFill>
                  <a:srgbClr val="16325C"/>
                </a:solidFill>
              </a:rPr>
              <a:t>La </a:t>
            </a:r>
            <a:r>
              <a:rPr lang="es-ES" sz="2800" b="1" dirty="0">
                <a:solidFill>
                  <a:srgbClr val="16325C"/>
                </a:solidFill>
              </a:rPr>
              <a:t>formalización </a:t>
            </a:r>
            <a:r>
              <a:rPr lang="es-ES" sz="2800" b="0" dirty="0">
                <a:solidFill>
                  <a:srgbClr val="16325C"/>
                </a:solidFill>
              </a:rPr>
              <a:t>es clave para integrarlos en el sistema, controlar la prestación por parte de estos actores y </a:t>
            </a:r>
            <a:r>
              <a:rPr lang="es-ES" sz="2800" b="1" dirty="0">
                <a:solidFill>
                  <a:srgbClr val="16325C"/>
                </a:solidFill>
              </a:rPr>
              <a:t>asegurar la calidad del servicio </a:t>
            </a:r>
            <a:r>
              <a:rPr lang="es-ES" sz="2800" b="0" dirty="0">
                <a:solidFill>
                  <a:srgbClr val="16325C"/>
                </a:solidFill>
              </a:rPr>
              <a:t>para todos.</a:t>
            </a:r>
          </a:p>
          <a:p>
            <a:pPr marL="342900" indent="-342900">
              <a:buFont typeface="Arial" panose="020B0604020202020204" pitchFamily="34" charset="0"/>
              <a:buChar char="•"/>
            </a:pPr>
            <a:r>
              <a:rPr lang="es-ES" sz="2800" dirty="0">
                <a:solidFill>
                  <a:srgbClr val="16325C"/>
                </a:solidFill>
              </a:rPr>
              <a:t>Las estructuras de </a:t>
            </a:r>
            <a:r>
              <a:rPr lang="es-ES" sz="2800" b="1" dirty="0">
                <a:solidFill>
                  <a:srgbClr val="16325C"/>
                </a:solidFill>
              </a:rPr>
              <a:t>asistencia técnica </a:t>
            </a:r>
            <a:r>
              <a:rPr lang="es-ES" sz="2800" dirty="0">
                <a:solidFill>
                  <a:srgbClr val="16325C"/>
                </a:solidFill>
              </a:rPr>
              <a:t>a nivel subnacional permiten el fortalecimiento del prestador y el cumplimiento de su </a:t>
            </a:r>
            <a:r>
              <a:rPr lang="es-ES" sz="2800" b="1" dirty="0">
                <a:solidFill>
                  <a:srgbClr val="16325C"/>
                </a:solidFill>
              </a:rPr>
              <a:t>rol y responsabilidades</a:t>
            </a:r>
            <a:endParaRPr lang="en-US" sz="2800" b="1" dirty="0">
              <a:solidFill>
                <a:srgbClr val="16325C"/>
              </a:solidFill>
            </a:endParaRPr>
          </a:p>
        </p:txBody>
      </p:sp>
    </p:spTree>
    <p:extLst>
      <p:ext uri="{BB962C8B-B14F-4D97-AF65-F5344CB8AC3E}">
        <p14:creationId xmlns:p14="http://schemas.microsoft.com/office/powerpoint/2010/main" val="123173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1535" y="5731718"/>
            <a:ext cx="12192001" cy="1128944"/>
          </a:xfrm>
          <a:prstGeom prst="rect">
            <a:avLst/>
          </a:prstGeom>
          <a:ln>
            <a:noFill/>
          </a:ln>
          <a:effectLst>
            <a:outerShdw blurRad="292100" dist="139700" dir="2700000" algn="tl" rotWithShape="0">
              <a:srgbClr val="333333">
                <a:alpha val="65000"/>
              </a:srgbClr>
            </a:outerShdw>
          </a:effectLst>
        </p:spPr>
      </p:pic>
      <p:sp>
        <p:nvSpPr>
          <p:cNvPr id="12" name="Rectángulo 11">
            <a:extLst>
              <a:ext uri="{FF2B5EF4-FFF2-40B4-BE49-F238E27FC236}">
                <a16:creationId xmlns:a16="http://schemas.microsoft.com/office/drawing/2014/main" id="{F8B30B09-6351-CE9D-94A0-F6D47BCDA340}"/>
              </a:ext>
            </a:extLst>
          </p:cNvPr>
          <p:cNvSpPr/>
          <p:nvPr/>
        </p:nvSpPr>
        <p:spPr>
          <a:xfrm>
            <a:off x="5565913" y="2324370"/>
            <a:ext cx="6626087" cy="2108223"/>
          </a:xfrm>
          <a:prstGeom prst="rect">
            <a:avLst/>
          </a:prstGeom>
          <a:solidFill>
            <a:srgbClr val="165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CF23B026-5DDB-DC18-EA37-4CBBFDB43A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15061" y="5341566"/>
            <a:ext cx="2782603" cy="1268493"/>
          </a:xfrm>
          <a:prstGeom prst="rect">
            <a:avLst/>
          </a:prstGeom>
          <a:ln>
            <a:noFill/>
          </a:ln>
          <a:effectLst>
            <a:outerShdw blurRad="292100" dist="139700" dir="2700000" algn="tl" rotWithShape="0">
              <a:srgbClr val="333333">
                <a:alpha val="65000"/>
              </a:srgbClr>
            </a:outerShdw>
          </a:effectLst>
        </p:spPr>
      </p:pic>
      <p:sp>
        <p:nvSpPr>
          <p:cNvPr id="26" name="Rectángulo 25">
            <a:extLst>
              <a:ext uri="{FF2B5EF4-FFF2-40B4-BE49-F238E27FC236}">
                <a16:creationId xmlns:a16="http://schemas.microsoft.com/office/drawing/2014/main" id="{4CA2535A-C39C-E863-AEF2-B9CA05B33282}"/>
              </a:ext>
            </a:extLst>
          </p:cNvPr>
          <p:cNvSpPr/>
          <p:nvPr/>
        </p:nvSpPr>
        <p:spPr>
          <a:xfrm>
            <a:off x="5016318" y="2447457"/>
            <a:ext cx="8478525" cy="1862048"/>
          </a:xfrm>
          <a:prstGeom prst="rect">
            <a:avLst/>
          </a:prstGeom>
          <a:noFill/>
        </p:spPr>
        <p:txBody>
          <a:bodyPr wrap="square" lIns="91440" tIns="45720" rIns="91440" bIns="45720">
            <a:spAutoFit/>
          </a:bodyPr>
          <a:lstStyle/>
          <a:p>
            <a:pPr algn="ctr"/>
            <a:r>
              <a:rPr lang="es-ES" sz="11500" b="0" cap="none" spc="0" dirty="0">
                <a:ln w="0"/>
                <a:solidFill>
                  <a:srgbClr val="1A6D8E"/>
                </a:solidFill>
                <a:effectLst>
                  <a:reflection blurRad="6350" stA="53000" endA="300" endPos="35500" dir="5400000" sy="-90000" algn="bl" rotWithShape="0"/>
                </a:effectLst>
              </a:rPr>
              <a:t>GRACIAS</a:t>
            </a:r>
          </a:p>
        </p:txBody>
      </p:sp>
      <p:sp>
        <p:nvSpPr>
          <p:cNvPr id="24" name="CuadroTexto 23">
            <a:extLst>
              <a:ext uri="{FF2B5EF4-FFF2-40B4-BE49-F238E27FC236}">
                <a16:creationId xmlns:a16="http://schemas.microsoft.com/office/drawing/2014/main" id="{94A2A794-0386-5806-32FF-F190522604E3}"/>
              </a:ext>
            </a:extLst>
          </p:cNvPr>
          <p:cNvSpPr txBox="1"/>
          <p:nvPr/>
        </p:nvSpPr>
        <p:spPr>
          <a:xfrm>
            <a:off x="8624675" y="3263053"/>
            <a:ext cx="7249837" cy="1107996"/>
          </a:xfrm>
          <a:prstGeom prst="rect">
            <a:avLst/>
          </a:prstGeom>
          <a:noFill/>
        </p:spPr>
        <p:txBody>
          <a:bodyPr wrap="square" rtlCol="0">
            <a:spAutoFit/>
          </a:bodyPr>
          <a:lstStyle/>
          <a:p>
            <a:r>
              <a:rPr lang="es-BO" sz="6600" spc="-150" dirty="0">
                <a:solidFill>
                  <a:schemeClr val="bg1"/>
                </a:solidFill>
              </a:rPr>
              <a:t>GRACIAS!</a:t>
            </a:r>
            <a:endParaRPr lang="es-MX" sz="6600" b="1" spc="-150" dirty="0">
              <a:solidFill>
                <a:schemeClr val="bg1"/>
              </a:solidFill>
            </a:endParaRPr>
          </a:p>
        </p:txBody>
      </p:sp>
      <p:pic>
        <p:nvPicPr>
          <p:cNvPr id="3" name="Imagen 2">
            <a:extLst>
              <a:ext uri="{FF2B5EF4-FFF2-40B4-BE49-F238E27FC236}">
                <a16:creationId xmlns:a16="http://schemas.microsoft.com/office/drawing/2014/main" id="{7BF86194-11A7-57ED-EA9A-CA654832C58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652"/>
          <a:stretch/>
        </p:blipFill>
        <p:spPr>
          <a:xfrm>
            <a:off x="-11535" y="2324370"/>
            <a:ext cx="6726968" cy="2138995"/>
          </a:xfrm>
          <a:prstGeom prst="rect">
            <a:avLst/>
          </a:prstGeom>
        </p:spPr>
      </p:pic>
    </p:spTree>
    <p:extLst>
      <p:ext uri="{BB962C8B-B14F-4D97-AF65-F5344CB8AC3E}">
        <p14:creationId xmlns:p14="http://schemas.microsoft.com/office/powerpoint/2010/main" val="339721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ção da Imagem 19" descr="Uma imagem com metal&#10;&#10;Descrição gerada automaticamente">
            <a:extLst>
              <a:ext uri="{FF2B5EF4-FFF2-40B4-BE49-F238E27FC236}">
                <a16:creationId xmlns:a16="http://schemas.microsoft.com/office/drawing/2014/main" id="{659B9656-3EF3-A57F-C1AE-06E16DDC19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59" y="18892"/>
            <a:ext cx="5016500" cy="6858000"/>
          </a:xfrm>
          <a:prstGeom prst="rect">
            <a:avLst/>
          </a:prstGeom>
        </p:spPr>
      </p:pic>
      <p:pic>
        <p:nvPicPr>
          <p:cNvPr id="20" name="Imagen 19">
            <a:extLst>
              <a:ext uri="{FF2B5EF4-FFF2-40B4-BE49-F238E27FC236}">
                <a16:creationId xmlns:a16="http://schemas.microsoft.com/office/drawing/2014/main" id="{B4C50D00-9324-34CA-B619-D05B00F6E9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8792" y="5249180"/>
            <a:ext cx="12990135" cy="1543813"/>
          </a:xfrm>
          <a:prstGeom prst="rect">
            <a:avLst/>
          </a:prstGeom>
          <a:ln>
            <a:noFill/>
          </a:ln>
          <a:effectLst>
            <a:outerShdw blurRad="292100" dist="139700" dir="2700000" algn="tl" rotWithShape="0">
              <a:srgbClr val="333333">
                <a:alpha val="65000"/>
              </a:srgbClr>
            </a:outerShdw>
          </a:effectLst>
        </p:spPr>
      </p:pic>
      <p:pic>
        <p:nvPicPr>
          <p:cNvPr id="21" name="Imagen 20">
            <a:extLst>
              <a:ext uri="{FF2B5EF4-FFF2-40B4-BE49-F238E27FC236}">
                <a16:creationId xmlns:a16="http://schemas.microsoft.com/office/drawing/2014/main" id="{0F782D8E-2AEF-D58A-CF49-D70500C6AC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092" y="5598452"/>
            <a:ext cx="8087471" cy="1259548"/>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0"/>
            <a:ext cx="12192001" cy="1128944"/>
          </a:xfrm>
          <a:prstGeom prst="rect">
            <a:avLst/>
          </a:prstGeom>
          <a:ln>
            <a:no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3E998C9E-2A68-7D13-CD79-7D89D396C06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602" y="3981399"/>
            <a:ext cx="12192001" cy="2877827"/>
          </a:xfrm>
          <a:prstGeom prst="rect">
            <a:avLst/>
          </a:prstGeom>
          <a:ln>
            <a:noFill/>
          </a:ln>
          <a:effectLst>
            <a:outerShdw blurRad="292100" dist="139700" dir="2700000" algn="tl" rotWithShape="0">
              <a:srgbClr val="333333">
                <a:alpha val="65000"/>
              </a:srgbClr>
            </a:outerShdw>
          </a:effectLst>
        </p:spPr>
      </p:pic>
      <p:sp>
        <p:nvSpPr>
          <p:cNvPr id="26" name="CuadroTexto 25">
            <a:extLst>
              <a:ext uri="{FF2B5EF4-FFF2-40B4-BE49-F238E27FC236}">
                <a16:creationId xmlns:a16="http://schemas.microsoft.com/office/drawing/2014/main" id="{A68C72D0-2F73-40C5-5A05-C0E9339E7798}"/>
              </a:ext>
            </a:extLst>
          </p:cNvPr>
          <p:cNvSpPr txBox="1"/>
          <p:nvPr/>
        </p:nvSpPr>
        <p:spPr>
          <a:xfrm>
            <a:off x="6303833" y="2045617"/>
            <a:ext cx="1394236" cy="769441"/>
          </a:xfrm>
          <a:prstGeom prst="rect">
            <a:avLst/>
          </a:prstGeom>
          <a:noFill/>
        </p:spPr>
        <p:txBody>
          <a:bodyPr wrap="square" rtlCol="0">
            <a:spAutoFit/>
          </a:bodyPr>
          <a:lstStyle/>
          <a:p>
            <a:r>
              <a:rPr lang="es-BO" sz="4400" spc="-300" dirty="0">
                <a:solidFill>
                  <a:srgbClr val="6BB4BF"/>
                </a:solidFill>
              </a:rPr>
              <a:t>en la</a:t>
            </a:r>
            <a:endParaRPr lang="es-MX" sz="4400" spc="-300" dirty="0">
              <a:solidFill>
                <a:srgbClr val="6BB4BF"/>
              </a:solidFill>
            </a:endParaRPr>
          </a:p>
        </p:txBody>
      </p:sp>
      <p:sp>
        <p:nvSpPr>
          <p:cNvPr id="27" name="CuadroTexto 26">
            <a:extLst>
              <a:ext uri="{FF2B5EF4-FFF2-40B4-BE49-F238E27FC236}">
                <a16:creationId xmlns:a16="http://schemas.microsoft.com/office/drawing/2014/main" id="{ED9BE2BF-DC55-CCBD-59A4-3CCCEFA4452F}"/>
              </a:ext>
            </a:extLst>
          </p:cNvPr>
          <p:cNvSpPr txBox="1"/>
          <p:nvPr/>
        </p:nvSpPr>
        <p:spPr>
          <a:xfrm>
            <a:off x="5960028" y="2430337"/>
            <a:ext cx="7249837" cy="1107996"/>
          </a:xfrm>
          <a:prstGeom prst="rect">
            <a:avLst/>
          </a:prstGeom>
          <a:noFill/>
        </p:spPr>
        <p:txBody>
          <a:bodyPr wrap="square" rtlCol="0">
            <a:spAutoFit/>
          </a:bodyPr>
          <a:lstStyle/>
          <a:p>
            <a:r>
              <a:rPr lang="es-BO" sz="6600" dirty="0">
                <a:solidFill>
                  <a:srgbClr val="165C78"/>
                </a:solidFill>
              </a:rPr>
              <a:t>regulación rural</a:t>
            </a:r>
            <a:endParaRPr lang="es-MX" sz="6600" dirty="0">
              <a:solidFill>
                <a:srgbClr val="165C78"/>
              </a:solidFill>
            </a:endParaRPr>
          </a:p>
        </p:txBody>
      </p:sp>
      <p:sp>
        <p:nvSpPr>
          <p:cNvPr id="28" name="CuadroTexto 27">
            <a:extLst>
              <a:ext uri="{FF2B5EF4-FFF2-40B4-BE49-F238E27FC236}">
                <a16:creationId xmlns:a16="http://schemas.microsoft.com/office/drawing/2014/main" id="{01BB430F-4926-2E5C-2E6E-A1DA3B1FB14B}"/>
              </a:ext>
            </a:extLst>
          </p:cNvPr>
          <p:cNvSpPr txBox="1"/>
          <p:nvPr/>
        </p:nvSpPr>
        <p:spPr>
          <a:xfrm>
            <a:off x="4428909" y="1491619"/>
            <a:ext cx="7803060" cy="923330"/>
          </a:xfrm>
          <a:prstGeom prst="rect">
            <a:avLst/>
          </a:prstGeom>
          <a:noFill/>
        </p:spPr>
        <p:txBody>
          <a:bodyPr wrap="square" rtlCol="0">
            <a:spAutoFit/>
          </a:bodyPr>
          <a:lstStyle/>
          <a:p>
            <a:r>
              <a:rPr lang="es-BO" sz="5400" b="1" dirty="0">
                <a:solidFill>
                  <a:srgbClr val="C86750"/>
                </a:solidFill>
              </a:rPr>
              <a:t>Desafíos y oportunidades</a:t>
            </a:r>
            <a:endParaRPr lang="es-MX" sz="6600" b="1" dirty="0">
              <a:solidFill>
                <a:srgbClr val="C86750"/>
              </a:solidFill>
            </a:endParaRPr>
          </a:p>
        </p:txBody>
      </p:sp>
      <p:pic>
        <p:nvPicPr>
          <p:cNvPr id="11" name="Imagen 10">
            <a:extLst>
              <a:ext uri="{FF2B5EF4-FFF2-40B4-BE49-F238E27FC236}">
                <a16:creationId xmlns:a16="http://schemas.microsoft.com/office/drawing/2014/main" id="{2CC1F483-3434-2B87-134F-C23E0D1AC71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60780" y="5366381"/>
            <a:ext cx="2648335" cy="1209325"/>
          </a:xfrm>
          <a:prstGeom prst="rect">
            <a:avLst/>
          </a:prstGeom>
          <a:ln>
            <a:noFill/>
          </a:ln>
          <a:effectLst>
            <a:outerShdw blurRad="292100" dist="139700" dir="2700000" algn="tl" rotWithShape="0">
              <a:srgbClr val="333333">
                <a:alpha val="65000"/>
              </a:srgbClr>
            </a:outerShdw>
          </a:effectLst>
        </p:spPr>
      </p:pic>
      <p:pic>
        <p:nvPicPr>
          <p:cNvPr id="2" name="image6.png" descr="Logo, icon&#10;&#10;Description automatically generated">
            <a:extLst>
              <a:ext uri="{FF2B5EF4-FFF2-40B4-BE49-F238E27FC236}">
                <a16:creationId xmlns:a16="http://schemas.microsoft.com/office/drawing/2014/main" id="{F68193C8-5EAE-4FA1-5200-BFF259537E54}"/>
              </a:ext>
            </a:extLst>
          </p:cNvPr>
          <p:cNvPicPr/>
          <p:nvPr/>
        </p:nvPicPr>
        <p:blipFill>
          <a:blip r:embed="rId9" cstate="print">
            <a:extLst>
              <a:ext uri="{28A0092B-C50C-407E-A947-70E740481C1C}">
                <a14:useLocalDpi xmlns:a14="http://schemas.microsoft.com/office/drawing/2010/main" val="0"/>
              </a:ext>
            </a:extLst>
          </a:blip>
          <a:srcRect/>
          <a:stretch>
            <a:fillRect/>
          </a:stretch>
        </p:blipFill>
        <p:spPr>
          <a:xfrm>
            <a:off x="9342403" y="3520298"/>
            <a:ext cx="2448544" cy="987533"/>
          </a:xfrm>
          <a:prstGeom prst="rect">
            <a:avLst/>
          </a:prstGeom>
          <a:ln/>
        </p:spPr>
      </p:pic>
    </p:spTree>
    <p:extLst>
      <p:ext uri="{BB962C8B-B14F-4D97-AF65-F5344CB8AC3E}">
        <p14:creationId xmlns:p14="http://schemas.microsoft.com/office/powerpoint/2010/main" val="189642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B4C50D00-9324-34CA-B619-D05B00F6E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8792" y="5249180"/>
            <a:ext cx="12990135" cy="1543813"/>
          </a:xfrm>
          <a:prstGeom prst="rect">
            <a:avLst/>
          </a:prstGeom>
          <a:ln>
            <a:noFill/>
          </a:ln>
          <a:effectLst>
            <a:outerShdw blurRad="292100" dist="139700" dir="2700000" algn="tl" rotWithShape="0">
              <a:srgbClr val="333333">
                <a:alpha val="65000"/>
              </a:srgbClr>
            </a:outerShdw>
          </a:effectLst>
        </p:spPr>
      </p:pic>
      <p:pic>
        <p:nvPicPr>
          <p:cNvPr id="21" name="Imagen 20">
            <a:extLst>
              <a:ext uri="{FF2B5EF4-FFF2-40B4-BE49-F238E27FC236}">
                <a16:creationId xmlns:a16="http://schemas.microsoft.com/office/drawing/2014/main" id="{0F782D8E-2AEF-D58A-CF49-D70500C6AC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6092" y="5598452"/>
            <a:ext cx="8087471" cy="1259548"/>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0"/>
            <a:ext cx="12192001" cy="1128944"/>
          </a:xfrm>
          <a:prstGeom prst="rect">
            <a:avLst/>
          </a:prstGeom>
          <a:ln>
            <a:no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3E998C9E-2A68-7D13-CD79-7D89D396C0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02" y="3981399"/>
            <a:ext cx="12192001" cy="2877827"/>
          </a:xfrm>
          <a:prstGeom prst="rect">
            <a:avLst/>
          </a:prstGeom>
          <a:ln>
            <a:noFill/>
          </a:ln>
          <a:effectLst>
            <a:outerShdw blurRad="292100" dist="139700" dir="2700000" algn="tl" rotWithShape="0">
              <a:srgbClr val="333333">
                <a:alpha val="65000"/>
              </a:srgbClr>
            </a:outerShdw>
          </a:effectLst>
        </p:spPr>
      </p:pic>
      <p:sp>
        <p:nvSpPr>
          <p:cNvPr id="26" name="CuadroTexto 25">
            <a:extLst>
              <a:ext uri="{FF2B5EF4-FFF2-40B4-BE49-F238E27FC236}">
                <a16:creationId xmlns:a16="http://schemas.microsoft.com/office/drawing/2014/main" id="{A68C72D0-2F73-40C5-5A05-C0E9339E7798}"/>
              </a:ext>
            </a:extLst>
          </p:cNvPr>
          <p:cNvSpPr txBox="1"/>
          <p:nvPr/>
        </p:nvSpPr>
        <p:spPr>
          <a:xfrm>
            <a:off x="8336939" y="2761925"/>
            <a:ext cx="1394236" cy="769441"/>
          </a:xfrm>
          <a:prstGeom prst="rect">
            <a:avLst/>
          </a:prstGeom>
          <a:noFill/>
        </p:spPr>
        <p:txBody>
          <a:bodyPr wrap="square" rtlCol="0">
            <a:spAutoFit/>
          </a:bodyPr>
          <a:lstStyle/>
          <a:p>
            <a:r>
              <a:rPr lang="es-BO" sz="4400" spc="-300" dirty="0">
                <a:solidFill>
                  <a:srgbClr val="6BB4BF"/>
                </a:solidFill>
              </a:rPr>
              <a:t>en el</a:t>
            </a:r>
            <a:endParaRPr lang="es-MX" sz="4400" spc="-300" dirty="0">
              <a:solidFill>
                <a:srgbClr val="6BB4BF"/>
              </a:solidFill>
            </a:endParaRPr>
          </a:p>
        </p:txBody>
      </p:sp>
      <p:sp>
        <p:nvSpPr>
          <p:cNvPr id="27" name="CuadroTexto 26">
            <a:extLst>
              <a:ext uri="{FF2B5EF4-FFF2-40B4-BE49-F238E27FC236}">
                <a16:creationId xmlns:a16="http://schemas.microsoft.com/office/drawing/2014/main" id="{ED9BE2BF-DC55-CCBD-59A4-3CCCEFA4452F}"/>
              </a:ext>
            </a:extLst>
          </p:cNvPr>
          <p:cNvSpPr txBox="1"/>
          <p:nvPr/>
        </p:nvSpPr>
        <p:spPr>
          <a:xfrm>
            <a:off x="6737684" y="3146645"/>
            <a:ext cx="4567442" cy="1107996"/>
          </a:xfrm>
          <a:prstGeom prst="rect">
            <a:avLst/>
          </a:prstGeom>
          <a:noFill/>
        </p:spPr>
        <p:txBody>
          <a:bodyPr wrap="square" rtlCol="0">
            <a:spAutoFit/>
          </a:bodyPr>
          <a:lstStyle/>
          <a:p>
            <a:r>
              <a:rPr lang="es-BO" sz="6600" dirty="0">
                <a:solidFill>
                  <a:srgbClr val="165C78"/>
                </a:solidFill>
              </a:rPr>
              <a:t>ámbito rural</a:t>
            </a:r>
            <a:endParaRPr lang="es-MX" sz="6600" dirty="0">
              <a:solidFill>
                <a:srgbClr val="165C78"/>
              </a:solidFill>
            </a:endParaRPr>
          </a:p>
        </p:txBody>
      </p:sp>
      <p:sp>
        <p:nvSpPr>
          <p:cNvPr id="28" name="CuadroTexto 27">
            <a:extLst>
              <a:ext uri="{FF2B5EF4-FFF2-40B4-BE49-F238E27FC236}">
                <a16:creationId xmlns:a16="http://schemas.microsoft.com/office/drawing/2014/main" id="{01BB430F-4926-2E5C-2E6E-A1DA3B1FB14B}"/>
              </a:ext>
            </a:extLst>
          </p:cNvPr>
          <p:cNvSpPr txBox="1"/>
          <p:nvPr/>
        </p:nvSpPr>
        <p:spPr>
          <a:xfrm>
            <a:off x="4934866" y="2144769"/>
            <a:ext cx="7312566" cy="923330"/>
          </a:xfrm>
          <a:prstGeom prst="rect">
            <a:avLst/>
          </a:prstGeom>
          <a:noFill/>
        </p:spPr>
        <p:txBody>
          <a:bodyPr wrap="square" rtlCol="0">
            <a:spAutoFit/>
          </a:bodyPr>
          <a:lstStyle/>
          <a:p>
            <a:r>
              <a:rPr lang="es-BO" sz="5400" b="1" dirty="0">
                <a:solidFill>
                  <a:srgbClr val="C86750"/>
                </a:solidFill>
              </a:rPr>
              <a:t>Desafíos en la regulación</a:t>
            </a:r>
            <a:endParaRPr lang="es-MX" sz="6000" b="1" dirty="0">
              <a:solidFill>
                <a:srgbClr val="C86750"/>
              </a:solidFill>
            </a:endParaRPr>
          </a:p>
        </p:txBody>
      </p:sp>
      <p:pic>
        <p:nvPicPr>
          <p:cNvPr id="11" name="Imagen 10">
            <a:extLst>
              <a:ext uri="{FF2B5EF4-FFF2-40B4-BE49-F238E27FC236}">
                <a16:creationId xmlns:a16="http://schemas.microsoft.com/office/drawing/2014/main" id="{2CC1F483-3434-2B87-134F-C23E0D1AC71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433869" y="5453866"/>
            <a:ext cx="2648335" cy="1209325"/>
          </a:xfrm>
          <a:prstGeom prst="rect">
            <a:avLst/>
          </a:prstGeom>
          <a:ln>
            <a:noFill/>
          </a:ln>
          <a:effectLst>
            <a:outerShdw blurRad="292100" dist="139700" dir="2700000" algn="tl" rotWithShape="0">
              <a:srgbClr val="333333">
                <a:alpha val="65000"/>
              </a:srgbClr>
            </a:outerShdw>
          </a:effectLst>
        </p:spPr>
      </p:pic>
      <p:sp>
        <p:nvSpPr>
          <p:cNvPr id="2" name="Rectángulo 1">
            <a:extLst>
              <a:ext uri="{FF2B5EF4-FFF2-40B4-BE49-F238E27FC236}">
                <a16:creationId xmlns:a16="http://schemas.microsoft.com/office/drawing/2014/main" id="{4A04D361-C696-9672-2A70-7DAC2DAC28E8}"/>
              </a:ext>
            </a:extLst>
          </p:cNvPr>
          <p:cNvSpPr/>
          <p:nvPr/>
        </p:nvSpPr>
        <p:spPr>
          <a:xfrm>
            <a:off x="-1" y="1817071"/>
            <a:ext cx="1652631" cy="1424886"/>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47953808-CDDB-1B3F-F9E7-11F1D76857D5}"/>
              </a:ext>
            </a:extLst>
          </p:cNvPr>
          <p:cNvSpPr/>
          <p:nvPr/>
        </p:nvSpPr>
        <p:spPr>
          <a:xfrm>
            <a:off x="1300755" y="2619739"/>
            <a:ext cx="1652631" cy="1424886"/>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15669920-DD91-5DF5-AEB0-4D85C5448749}"/>
              </a:ext>
            </a:extLst>
          </p:cNvPr>
          <p:cNvSpPr/>
          <p:nvPr/>
        </p:nvSpPr>
        <p:spPr>
          <a:xfrm>
            <a:off x="1669314" y="1234095"/>
            <a:ext cx="1652631" cy="1424886"/>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926E3A5D-5C1D-4AE0-08F5-DC8F34657206}"/>
              </a:ext>
            </a:extLst>
          </p:cNvPr>
          <p:cNvSpPr/>
          <p:nvPr/>
        </p:nvSpPr>
        <p:spPr>
          <a:xfrm>
            <a:off x="2311350" y="3782369"/>
            <a:ext cx="1652631" cy="1424886"/>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Marcador de Posição da Imagem 19" descr="Uma imagem com metal&#10;&#10;Descrição gerada automaticamente">
            <a:extLst>
              <a:ext uri="{FF2B5EF4-FFF2-40B4-BE49-F238E27FC236}">
                <a16:creationId xmlns:a16="http://schemas.microsoft.com/office/drawing/2014/main" id="{64512FFE-75D5-2E1D-4825-641933639088}"/>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844080" y="2259470"/>
            <a:ext cx="1437342" cy="1964974"/>
          </a:xfrm>
          <a:prstGeom prst="rect">
            <a:avLst/>
          </a:prstGeom>
        </p:spPr>
      </p:pic>
    </p:spTree>
    <p:extLst>
      <p:ext uri="{BB962C8B-B14F-4D97-AF65-F5344CB8AC3E}">
        <p14:creationId xmlns:p14="http://schemas.microsoft.com/office/powerpoint/2010/main" val="254518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7803060" cy="830997"/>
          </a:xfrm>
          <a:prstGeom prst="rect">
            <a:avLst/>
          </a:prstGeom>
          <a:noFill/>
        </p:spPr>
        <p:txBody>
          <a:bodyPr wrap="square" rtlCol="0">
            <a:spAutoFit/>
          </a:bodyPr>
          <a:lstStyle/>
          <a:p>
            <a:r>
              <a:rPr lang="es-BO" sz="4800" b="1" dirty="0">
                <a:solidFill>
                  <a:srgbClr val="C86750"/>
                </a:solidFill>
              </a:rPr>
              <a:t>¿Regular en el ámbito rural?</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70A6C8C8-8848-4891-909C-8E632B02B88F}"/>
              </a:ext>
            </a:extLst>
          </p:cNvPr>
          <p:cNvSpPr txBox="1"/>
          <p:nvPr/>
        </p:nvSpPr>
        <p:spPr>
          <a:xfrm>
            <a:off x="1049257" y="1932145"/>
            <a:ext cx="10439128" cy="4278479"/>
          </a:xfrm>
          <a:prstGeom prst="rect">
            <a:avLst/>
          </a:prstGeom>
          <a:noFill/>
        </p:spPr>
        <p:txBody>
          <a:bodyPr wrap="square">
            <a:spAutoFit/>
          </a:bodyPr>
          <a:lstStyle/>
          <a:p>
            <a:pPr marL="342900" indent="-342900">
              <a:lnSpc>
                <a:spcPct val="114000"/>
              </a:lnSpc>
              <a:buFont typeface="Arial" panose="020B0604020202020204" pitchFamily="34" charset="0"/>
              <a:buChar char="•"/>
            </a:pPr>
            <a:r>
              <a:rPr lang="es-ES" sz="2400" b="0" dirty="0">
                <a:solidFill>
                  <a:schemeClr val="tx1"/>
                </a:solidFill>
              </a:rPr>
              <a:t>La regulación es una función clave en la </a:t>
            </a:r>
            <a:r>
              <a:rPr lang="es-ES" sz="2400" b="1" dirty="0">
                <a:solidFill>
                  <a:schemeClr val="tx1"/>
                </a:solidFill>
              </a:rPr>
              <a:t>gobernanza de los servicios </a:t>
            </a:r>
            <a:r>
              <a:rPr lang="es-ES" sz="2400" b="0" dirty="0">
                <a:solidFill>
                  <a:schemeClr val="tx1"/>
                </a:solidFill>
              </a:rPr>
              <a:t>de agua y saneamiento, tanto en el ámbito urbano como en el rural</a:t>
            </a:r>
          </a:p>
          <a:p>
            <a:pPr marL="342900" indent="-342900">
              <a:lnSpc>
                <a:spcPct val="114000"/>
              </a:lnSpc>
              <a:buFont typeface="Arial" panose="020B0604020202020204" pitchFamily="34" charset="0"/>
              <a:buChar char="•"/>
            </a:pPr>
            <a:r>
              <a:rPr lang="es-ES" sz="2400" b="0" dirty="0">
                <a:solidFill>
                  <a:schemeClr val="tx1"/>
                </a:solidFill>
              </a:rPr>
              <a:t>En </a:t>
            </a:r>
            <a:r>
              <a:rPr lang="es-ES" sz="2400" dirty="0"/>
              <a:t>el</a:t>
            </a:r>
            <a:r>
              <a:rPr lang="es-ES" sz="2400" b="0" dirty="0">
                <a:solidFill>
                  <a:schemeClr val="tx1"/>
                </a:solidFill>
              </a:rPr>
              <a:t> ámbito rural puede ser más complejo introducir mecanismos de regulación, acordes con la normativa aplicada en el ámbito urbano. En este sentido, es necesario </a:t>
            </a:r>
            <a:r>
              <a:rPr lang="es-ES" sz="2400" b="1" dirty="0">
                <a:solidFill>
                  <a:schemeClr val="tx1"/>
                </a:solidFill>
              </a:rPr>
              <a:t>adaptar </a:t>
            </a:r>
            <a:r>
              <a:rPr lang="es-ES" sz="2400" b="0" dirty="0">
                <a:solidFill>
                  <a:schemeClr val="tx1"/>
                </a:solidFill>
              </a:rPr>
              <a:t>la normativa, los procesos de vigilancia, inspección y control, y los mecanismos de incentivo al contexto específicos del ámbito rural</a:t>
            </a:r>
          </a:p>
          <a:p>
            <a:pPr marL="342900" indent="-342900">
              <a:lnSpc>
                <a:spcPct val="114000"/>
              </a:lnSpc>
              <a:buFont typeface="Arial" panose="020B0604020202020204" pitchFamily="34" charset="0"/>
              <a:buChar char="•"/>
            </a:pPr>
            <a:r>
              <a:rPr lang="es-ES" sz="2400" b="0" dirty="0">
                <a:solidFill>
                  <a:schemeClr val="tx1"/>
                </a:solidFill>
              </a:rPr>
              <a:t>La heterogeneidad del ámbito rural implica la definición de </a:t>
            </a:r>
            <a:r>
              <a:rPr lang="es-ES" sz="2400" b="1" dirty="0">
                <a:solidFill>
                  <a:schemeClr val="tx1"/>
                </a:solidFill>
              </a:rPr>
              <a:t>enfoques diferenciados </a:t>
            </a:r>
            <a:r>
              <a:rPr lang="es-ES" sz="2400" b="0" dirty="0">
                <a:solidFill>
                  <a:schemeClr val="tx1"/>
                </a:solidFill>
              </a:rPr>
              <a:t>y acordes a la realidad rural, sin perder el foco en el objetivo último de la regulación </a:t>
            </a:r>
          </a:p>
        </p:txBody>
      </p:sp>
    </p:spTree>
    <p:extLst>
      <p:ext uri="{BB962C8B-B14F-4D97-AF65-F5344CB8AC3E}">
        <p14:creationId xmlns:p14="http://schemas.microsoft.com/office/powerpoint/2010/main" val="240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11271914" cy="830997"/>
          </a:xfrm>
          <a:prstGeom prst="rect">
            <a:avLst/>
          </a:prstGeom>
          <a:noFill/>
        </p:spPr>
        <p:txBody>
          <a:bodyPr wrap="square" rtlCol="0">
            <a:spAutoFit/>
          </a:bodyPr>
          <a:lstStyle/>
          <a:p>
            <a:r>
              <a:rPr lang="es-BO" sz="4800" b="1" dirty="0">
                <a:solidFill>
                  <a:srgbClr val="C86750"/>
                </a:solidFill>
              </a:rPr>
              <a:t>La regulación como derecho humano</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865662F6-7293-37F7-3D90-1E02673DAF31}"/>
              </a:ext>
            </a:extLst>
          </p:cNvPr>
          <p:cNvSpPr txBox="1"/>
          <p:nvPr/>
        </p:nvSpPr>
        <p:spPr>
          <a:xfrm>
            <a:off x="1345722" y="1906645"/>
            <a:ext cx="10332444" cy="3600986"/>
          </a:xfrm>
          <a:prstGeom prst="rect">
            <a:avLst/>
          </a:prstGeom>
          <a:noFill/>
        </p:spPr>
        <p:txBody>
          <a:bodyPr wrap="square">
            <a:spAutoFit/>
          </a:bodyPr>
          <a:lstStyle/>
          <a:p>
            <a:r>
              <a:rPr lang="es-ES" sz="2800" b="0" dirty="0"/>
              <a:t>Rol de la regulación para asegurar el derecho humano al agua y el derecho humano al saneamiento:</a:t>
            </a:r>
          </a:p>
          <a:p>
            <a:endParaRPr lang="es-ES" sz="2800" b="0" dirty="0"/>
          </a:p>
          <a:p>
            <a:pPr algn="ctr"/>
            <a:r>
              <a:rPr lang="es-ES" sz="2400" b="0" dirty="0"/>
              <a:t>“… existe la necesidad de que la regulación proporcione una interpretación polifacética y diferenciada de la asequibilidad, que tenga en cuenta las necesidades específicas de las personas que viven en situaciones vulnerables.”</a:t>
            </a:r>
          </a:p>
          <a:p>
            <a:pPr marL="347662" lvl="2" indent="0">
              <a:buNone/>
            </a:pPr>
            <a:r>
              <a:rPr lang="es-ES" sz="2800" dirty="0"/>
              <a:t>						         </a:t>
            </a:r>
            <a:r>
              <a:rPr lang="es-ES" dirty="0"/>
              <a:t>Heller, L. (2017)</a:t>
            </a:r>
            <a:endParaRPr lang="es-ES" sz="2800" b="0" dirty="0"/>
          </a:p>
          <a:p>
            <a:pPr marL="347662" lvl="2" indent="0">
              <a:buNone/>
            </a:pPr>
            <a:endParaRPr lang="es-ES" sz="2800" b="0" dirty="0"/>
          </a:p>
          <a:p>
            <a:pPr marL="347662" lvl="2" indent="0" algn="r">
              <a:buNone/>
            </a:pPr>
            <a:r>
              <a:rPr lang="en-US" sz="1600" b="0" dirty="0"/>
              <a:t>Fuente: </a:t>
            </a:r>
            <a:r>
              <a:rPr lang="en-US" sz="1600" b="0" dirty="0">
                <a:hlinkClick r:id="rId7">
                  <a:extLst>
                    <a:ext uri="{A12FA001-AC4F-418D-AE19-62706E023703}">
                      <ahyp:hlinkClr xmlns:ahyp="http://schemas.microsoft.com/office/drawing/2018/hyperlinkcolor" xmlns="" val="tx"/>
                    </a:ext>
                  </a:extLst>
                </a:hlinkClick>
              </a:rPr>
              <a:t>Heller, L., 2017. Service Regulation and the Human Right to Water and Sanitation</a:t>
            </a:r>
            <a:endParaRPr lang="en-US" sz="1600" b="0" dirty="0"/>
          </a:p>
        </p:txBody>
      </p:sp>
    </p:spTree>
    <p:extLst>
      <p:ext uri="{BB962C8B-B14F-4D97-AF65-F5344CB8AC3E}">
        <p14:creationId xmlns:p14="http://schemas.microsoft.com/office/powerpoint/2010/main" val="404057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7803060" cy="830997"/>
          </a:xfrm>
          <a:prstGeom prst="rect">
            <a:avLst/>
          </a:prstGeom>
          <a:noFill/>
        </p:spPr>
        <p:txBody>
          <a:bodyPr wrap="square" rtlCol="0">
            <a:spAutoFit/>
          </a:bodyPr>
          <a:lstStyle/>
          <a:p>
            <a:r>
              <a:rPr lang="es-BO" sz="4800" b="1" dirty="0">
                <a:solidFill>
                  <a:srgbClr val="C86750"/>
                </a:solidFill>
              </a:rPr>
              <a:t>Obligaciones</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1C97439-C1F9-F144-E7A1-DF6213808EF1}"/>
              </a:ext>
            </a:extLst>
          </p:cNvPr>
          <p:cNvSpPr txBox="1"/>
          <p:nvPr/>
        </p:nvSpPr>
        <p:spPr>
          <a:xfrm>
            <a:off x="1169950" y="1596963"/>
            <a:ext cx="10714006" cy="4308872"/>
          </a:xfrm>
          <a:prstGeom prst="rect">
            <a:avLst/>
          </a:prstGeom>
          <a:noFill/>
        </p:spPr>
        <p:txBody>
          <a:bodyPr wrap="square">
            <a:spAutoFit/>
          </a:bodyPr>
          <a:lstStyle/>
          <a:p>
            <a:pPr marL="457200" indent="-457200">
              <a:buFont typeface="Arial" panose="020B0604020202020204" pitchFamily="34" charset="0"/>
              <a:buChar char="•"/>
            </a:pPr>
            <a:r>
              <a:rPr lang="es-ES" sz="2000" b="0" dirty="0"/>
              <a:t>Establecimiento de marcos regulatorios concretos, con metas definidas, para el cumplimiento del DHAS</a:t>
            </a:r>
          </a:p>
          <a:p>
            <a:pPr marL="457200" indent="-457200">
              <a:buFont typeface="Arial" panose="020B0604020202020204" pitchFamily="34" charset="0"/>
              <a:buChar char="•"/>
            </a:pPr>
            <a:r>
              <a:rPr lang="es-ES" sz="2000" b="0" dirty="0"/>
              <a:t>Asegurar que la regulación y los actores regulatorios contribuyen a la realización del DHAS sin discriminación de ningún tipo</a:t>
            </a:r>
          </a:p>
          <a:p>
            <a:pPr marL="457200" indent="-457200">
              <a:buFont typeface="Arial" panose="020B0604020202020204" pitchFamily="34" charset="0"/>
              <a:buChar char="•"/>
            </a:pPr>
            <a:r>
              <a:rPr lang="es-ES" sz="2000" b="0" dirty="0"/>
              <a:t>Asegurar que la regulación considere una interpretación de la asequibilidad según las necesidades de la población vulnerable</a:t>
            </a:r>
          </a:p>
          <a:p>
            <a:pPr marL="457200" indent="-457200">
              <a:buFont typeface="Arial" panose="020B0604020202020204" pitchFamily="34" charset="0"/>
              <a:buChar char="•"/>
            </a:pPr>
            <a:r>
              <a:rPr lang="es-ES" sz="2000" b="0" dirty="0"/>
              <a:t>Prohibir las desconexiones al servicio</a:t>
            </a:r>
          </a:p>
          <a:p>
            <a:pPr marL="457200" indent="-457200">
              <a:buFont typeface="Arial" panose="020B0604020202020204" pitchFamily="34" charset="0"/>
              <a:buChar char="•"/>
            </a:pPr>
            <a:r>
              <a:rPr lang="es-ES" sz="2000" b="0" dirty="0"/>
              <a:t>Incluir en los marcos regulatorios a las poblaciones vulnerables, incluidas las víctimas de desastres naturales o del cambio climático</a:t>
            </a:r>
          </a:p>
          <a:p>
            <a:pPr marL="457200" indent="-457200">
              <a:buFont typeface="Arial" panose="020B0604020202020204" pitchFamily="34" charset="0"/>
              <a:buChar char="•"/>
            </a:pPr>
            <a:r>
              <a:rPr lang="es-ES" sz="2000" b="0" dirty="0"/>
              <a:t>Incluir en los marcos regulatorios requisitos específicos para asegurar el servicio en escuelas, centros de salud, prisiones, y espacios públicos</a:t>
            </a:r>
          </a:p>
          <a:p>
            <a:pPr marL="457200" indent="-457200">
              <a:buFont typeface="Arial" panose="020B0604020202020204" pitchFamily="34" charset="0"/>
              <a:buChar char="•"/>
            </a:pPr>
            <a:r>
              <a:rPr lang="es-ES" sz="2000" b="0" dirty="0"/>
              <a:t>Acceso a la información y participación legitimada de la población, sin discriminación</a:t>
            </a:r>
          </a:p>
          <a:p>
            <a:endParaRPr lang="es-ES" sz="1800" b="0" dirty="0"/>
          </a:p>
          <a:p>
            <a:pPr marL="347662" lvl="2" indent="0" algn="r">
              <a:buNone/>
            </a:pPr>
            <a:r>
              <a:rPr lang="en-US" sz="1600" b="0" dirty="0"/>
              <a:t>Fuente: </a:t>
            </a:r>
            <a:r>
              <a:rPr lang="en-US" sz="1600" b="0" dirty="0">
                <a:hlinkClick r:id="rId7">
                  <a:extLst>
                    <a:ext uri="{A12FA001-AC4F-418D-AE19-62706E023703}">
                      <ahyp:hlinkClr xmlns:ahyp="http://schemas.microsoft.com/office/drawing/2018/hyperlinkcolor" xmlns="" val="tx"/>
                    </a:ext>
                  </a:extLst>
                </a:hlinkClick>
              </a:rPr>
              <a:t>Heller, L., 2017. Service Regulation and the Human Right to Water and Sanitation</a:t>
            </a:r>
            <a:endParaRPr lang="en-US" sz="1600" b="0" dirty="0"/>
          </a:p>
        </p:txBody>
      </p:sp>
    </p:spTree>
    <p:extLst>
      <p:ext uri="{BB962C8B-B14F-4D97-AF65-F5344CB8AC3E}">
        <p14:creationId xmlns:p14="http://schemas.microsoft.com/office/powerpoint/2010/main" val="374878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11271914" cy="830997"/>
          </a:xfrm>
          <a:prstGeom prst="rect">
            <a:avLst/>
          </a:prstGeom>
          <a:noFill/>
        </p:spPr>
        <p:txBody>
          <a:bodyPr wrap="square" rtlCol="0">
            <a:spAutoFit/>
          </a:bodyPr>
          <a:lstStyle/>
          <a:p>
            <a:r>
              <a:rPr lang="es-BO" sz="4800" b="1" dirty="0">
                <a:solidFill>
                  <a:srgbClr val="C86750"/>
                </a:solidFill>
              </a:rPr>
              <a:t>Contexto en el ámbito rural</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16EA35B9-FF0A-D32F-37C7-31A9460D2370}"/>
              </a:ext>
            </a:extLst>
          </p:cNvPr>
          <p:cNvSpPr txBox="1"/>
          <p:nvPr/>
        </p:nvSpPr>
        <p:spPr>
          <a:xfrm>
            <a:off x="1155940" y="1722009"/>
            <a:ext cx="10366951" cy="4154984"/>
          </a:xfrm>
          <a:prstGeom prst="rect">
            <a:avLst/>
          </a:prstGeom>
          <a:noFill/>
        </p:spPr>
        <p:txBody>
          <a:bodyPr wrap="square">
            <a:spAutoFit/>
          </a:bodyPr>
          <a:lstStyle/>
          <a:p>
            <a:pPr marL="342900" indent="-342900">
              <a:buFont typeface="Arial" panose="020B0604020202020204" pitchFamily="34" charset="0"/>
              <a:buChar char="•"/>
            </a:pPr>
            <a:r>
              <a:rPr lang="es-ES" sz="2400" b="0" dirty="0"/>
              <a:t>Falta de marcos específicos y adecuados al contexto para la regulación en </a:t>
            </a:r>
            <a:r>
              <a:rPr lang="es-ES" sz="2400" dirty="0"/>
              <a:t>el</a:t>
            </a:r>
            <a:r>
              <a:rPr lang="es-ES" sz="2400" b="0" dirty="0"/>
              <a:t> ámbito rural, que limita la existencia de buenas prácticas</a:t>
            </a:r>
          </a:p>
          <a:p>
            <a:pPr marL="342900" indent="-342900">
              <a:buFont typeface="Arial" panose="020B0604020202020204" pitchFamily="34" charset="0"/>
              <a:buChar char="•"/>
            </a:pPr>
            <a:r>
              <a:rPr lang="es-ES" sz="2400" b="0" dirty="0"/>
              <a:t>Regulación en el ámbito rural asociada al ámbito urbano, aunque son contextos diferenciados</a:t>
            </a:r>
          </a:p>
          <a:p>
            <a:pPr marL="342900" indent="-342900">
              <a:buFont typeface="Arial" panose="020B0604020202020204" pitchFamily="34" charset="0"/>
              <a:buChar char="•"/>
            </a:pPr>
            <a:r>
              <a:rPr lang="es-ES" sz="2400" b="0" dirty="0"/>
              <a:t>Falta de disponibilidad y calidad de la información, clave para la toma de decisiones </a:t>
            </a:r>
          </a:p>
          <a:p>
            <a:pPr marL="342900" indent="-342900">
              <a:buFont typeface="Arial" panose="020B0604020202020204" pitchFamily="34" charset="0"/>
              <a:buChar char="•"/>
            </a:pPr>
            <a:r>
              <a:rPr lang="es-ES" sz="2400" b="0" dirty="0"/>
              <a:t>Experiencias puntuales en el registro y formalización de pequeños operadores y en el monitoreo y control</a:t>
            </a:r>
          </a:p>
          <a:p>
            <a:pPr marL="342900" indent="-342900">
              <a:buFont typeface="Arial" panose="020B0604020202020204" pitchFamily="34" charset="0"/>
              <a:buChar char="•"/>
            </a:pPr>
            <a:r>
              <a:rPr lang="es-ES" sz="2400" b="0" dirty="0"/>
              <a:t>Aspectos cualitativos de la regulación (estándares de la calidad del servicio) son más frecuentes que los aspectos regulatorios económicos (fijación de tarifas y planificación de inversión)</a:t>
            </a:r>
          </a:p>
        </p:txBody>
      </p:sp>
      <p:sp>
        <p:nvSpPr>
          <p:cNvPr id="5" name="TextBox 4">
            <a:extLst>
              <a:ext uri="{FF2B5EF4-FFF2-40B4-BE49-F238E27FC236}">
                <a16:creationId xmlns:a16="http://schemas.microsoft.com/office/drawing/2014/main" id="{A7C9507B-CD37-C4EE-8CB5-1A3D4AB80E23}"/>
              </a:ext>
            </a:extLst>
          </p:cNvPr>
          <p:cNvSpPr txBox="1"/>
          <p:nvPr/>
        </p:nvSpPr>
        <p:spPr>
          <a:xfrm>
            <a:off x="5434642" y="5486028"/>
            <a:ext cx="6053743" cy="369332"/>
          </a:xfrm>
          <a:prstGeom prst="rect">
            <a:avLst/>
          </a:prstGeom>
          <a:noFill/>
        </p:spPr>
        <p:txBody>
          <a:bodyPr wrap="square">
            <a:spAutoFit/>
          </a:bodyPr>
          <a:lstStyle/>
          <a:p>
            <a:pPr algn="r"/>
            <a:r>
              <a:rPr lang="en-US" sz="1800" b="0" dirty="0">
                <a:solidFill>
                  <a:srgbClr val="16325C"/>
                </a:solidFill>
              </a:rPr>
              <a:t>Fuente. </a:t>
            </a:r>
            <a:r>
              <a:rPr lang="en-US" sz="1800" b="0" dirty="0">
                <a:solidFill>
                  <a:srgbClr val="16325C"/>
                </a:solidFill>
                <a:hlinkClick r:id="rId7"/>
              </a:rPr>
              <a:t>GIZ, 2019. Regulating Rural Water Supply Services</a:t>
            </a:r>
            <a:endParaRPr lang="en-US" dirty="0"/>
          </a:p>
        </p:txBody>
      </p:sp>
    </p:spTree>
    <p:extLst>
      <p:ext uri="{BB962C8B-B14F-4D97-AF65-F5344CB8AC3E}">
        <p14:creationId xmlns:p14="http://schemas.microsoft.com/office/powerpoint/2010/main" val="1300475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7803060" cy="830997"/>
          </a:xfrm>
          <a:prstGeom prst="rect">
            <a:avLst/>
          </a:prstGeom>
          <a:noFill/>
        </p:spPr>
        <p:txBody>
          <a:bodyPr wrap="square" rtlCol="0">
            <a:spAutoFit/>
          </a:bodyPr>
          <a:lstStyle/>
          <a:p>
            <a:r>
              <a:rPr lang="es-BO" sz="4800" b="1" dirty="0">
                <a:solidFill>
                  <a:srgbClr val="C86750"/>
                </a:solidFill>
              </a:rPr>
              <a:t>Áreas regulatorias</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298191" cy="338621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D7A475D7-442B-B4C8-E5F8-46D627CAB184}"/>
              </a:ext>
            </a:extLst>
          </p:cNvPr>
          <p:cNvSpPr/>
          <p:nvPr/>
        </p:nvSpPr>
        <p:spPr>
          <a:xfrm>
            <a:off x="1557081" y="1938155"/>
            <a:ext cx="410228" cy="350071"/>
          </a:xfrm>
          <a:prstGeom prst="roundRect">
            <a:avLst/>
          </a:prstGeom>
          <a:blipFill>
            <a:blip r:embed="rId7" cstate="screen">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4" name="Freeform: Shape 3">
            <a:extLst>
              <a:ext uri="{FF2B5EF4-FFF2-40B4-BE49-F238E27FC236}">
                <a16:creationId xmlns:a16="http://schemas.microsoft.com/office/drawing/2014/main" id="{7FE02848-23D1-5B07-3005-4F474DEDED98}"/>
              </a:ext>
            </a:extLst>
          </p:cNvPr>
          <p:cNvSpPr/>
          <p:nvPr/>
        </p:nvSpPr>
        <p:spPr>
          <a:xfrm>
            <a:off x="2004680" y="1200015"/>
            <a:ext cx="4309856" cy="5102769"/>
          </a:xfrm>
          <a:custGeom>
            <a:avLst/>
            <a:gdLst>
              <a:gd name="connsiteX0" fmla="*/ 0 w 1851829"/>
              <a:gd name="connsiteY0" fmla="*/ 0 h 578696"/>
              <a:gd name="connsiteX1" fmla="*/ 1851829 w 1851829"/>
              <a:gd name="connsiteY1" fmla="*/ 0 h 578696"/>
              <a:gd name="connsiteX2" fmla="*/ 1851829 w 1851829"/>
              <a:gd name="connsiteY2" fmla="*/ 578696 h 578696"/>
              <a:gd name="connsiteX3" fmla="*/ 0 w 1851829"/>
              <a:gd name="connsiteY3" fmla="*/ 578696 h 578696"/>
              <a:gd name="connsiteX4" fmla="*/ 0 w 1851829"/>
              <a:gd name="connsiteY4" fmla="*/ 0 h 578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829" h="578696">
                <a:moveTo>
                  <a:pt x="0" y="0"/>
                </a:moveTo>
                <a:lnTo>
                  <a:pt x="1851829" y="0"/>
                </a:lnTo>
                <a:lnTo>
                  <a:pt x="1851829" y="578696"/>
                </a:lnTo>
                <a:lnTo>
                  <a:pt x="0" y="578696"/>
                </a:lnTo>
                <a:lnTo>
                  <a:pt x="0" y="0"/>
                </a:lnTo>
                <a:close/>
              </a:path>
            </a:pathLst>
          </a:cu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91971" tIns="60960" rIns="60960" bIns="60960" numCol="1" spcCol="1270" anchor="ctr" anchorCtr="0">
            <a:noAutofit/>
          </a:bodyPr>
          <a:lstStyle/>
          <a:p>
            <a:pPr defTabSz="711200">
              <a:lnSpc>
                <a:spcPct val="150000"/>
              </a:lnSpc>
              <a:spcBef>
                <a:spcPct val="0"/>
              </a:spcBef>
              <a:spcAft>
                <a:spcPct val="35000"/>
              </a:spcAft>
            </a:pPr>
            <a:r>
              <a:rPr lang="es-CO" sz="2400" dirty="0"/>
              <a:t>Fijación de tarifas</a:t>
            </a:r>
            <a:endParaRPr lang="es-CO" sz="1600" dirty="0"/>
          </a:p>
          <a:p>
            <a:pPr defTabSz="711200">
              <a:lnSpc>
                <a:spcPct val="150000"/>
              </a:lnSpc>
              <a:spcBef>
                <a:spcPct val="0"/>
              </a:spcBef>
              <a:spcAft>
                <a:spcPct val="35000"/>
              </a:spcAft>
            </a:pPr>
            <a:r>
              <a:rPr lang="es-CO" sz="2400" dirty="0"/>
              <a:t>Competencia</a:t>
            </a:r>
            <a:endParaRPr lang="es-CO" sz="1600" dirty="0"/>
          </a:p>
          <a:p>
            <a:pPr defTabSz="711200">
              <a:lnSpc>
                <a:spcPct val="150000"/>
              </a:lnSpc>
              <a:spcBef>
                <a:spcPct val="0"/>
              </a:spcBef>
              <a:spcAft>
                <a:spcPct val="35000"/>
              </a:spcAft>
            </a:pPr>
            <a:r>
              <a:rPr lang="es-CO" sz="2400" dirty="0"/>
              <a:t>Salud pública</a:t>
            </a:r>
            <a:endParaRPr lang="es-CO" sz="3200" dirty="0"/>
          </a:p>
          <a:p>
            <a:pPr defTabSz="711200">
              <a:lnSpc>
                <a:spcPct val="150000"/>
              </a:lnSpc>
              <a:spcBef>
                <a:spcPct val="0"/>
              </a:spcBef>
              <a:spcAft>
                <a:spcPct val="35000"/>
              </a:spcAft>
            </a:pPr>
            <a:r>
              <a:rPr lang="es-CO" sz="2400" dirty="0"/>
              <a:t>Calidad del servicio</a:t>
            </a:r>
            <a:endParaRPr lang="es-CO" dirty="0"/>
          </a:p>
          <a:p>
            <a:pPr defTabSz="711200">
              <a:lnSpc>
                <a:spcPct val="150000"/>
              </a:lnSpc>
              <a:spcBef>
                <a:spcPct val="0"/>
              </a:spcBef>
              <a:spcAft>
                <a:spcPct val="35000"/>
              </a:spcAft>
            </a:pPr>
            <a:r>
              <a:rPr lang="es-CO" sz="2400" dirty="0"/>
              <a:t>Protección al consumidor</a:t>
            </a:r>
            <a:endParaRPr lang="es-CO" sz="1600" dirty="0"/>
          </a:p>
          <a:p>
            <a:pPr defTabSz="711200">
              <a:lnSpc>
                <a:spcPct val="150000"/>
              </a:lnSpc>
              <a:spcBef>
                <a:spcPct val="0"/>
              </a:spcBef>
              <a:spcAft>
                <a:spcPct val="35000"/>
              </a:spcAft>
            </a:pPr>
            <a:r>
              <a:rPr lang="es-CO" sz="2400" dirty="0"/>
              <a:t>Medio ambiente</a:t>
            </a:r>
          </a:p>
        </p:txBody>
      </p:sp>
      <p:sp>
        <p:nvSpPr>
          <p:cNvPr id="5" name="Rectangle 4">
            <a:extLst>
              <a:ext uri="{FF2B5EF4-FFF2-40B4-BE49-F238E27FC236}">
                <a16:creationId xmlns:a16="http://schemas.microsoft.com/office/drawing/2014/main" id="{F991F616-B7D6-D638-C96E-CB090983BA47}"/>
              </a:ext>
            </a:extLst>
          </p:cNvPr>
          <p:cNvSpPr/>
          <p:nvPr/>
        </p:nvSpPr>
        <p:spPr>
          <a:xfrm>
            <a:off x="1535988" y="2586811"/>
            <a:ext cx="410228" cy="350071"/>
          </a:xfrm>
          <a:prstGeom prst="rect">
            <a:avLst/>
          </a:prstGeom>
          <a:blipFill>
            <a:blip r:embed="rId8" cstate="screen">
              <a:extLst>
                <a:ext uri="{28A0092B-C50C-407E-A947-70E740481C1C}">
                  <a14:useLocalDpi xmlns:a14="http://schemas.microsoft.com/office/drawing/2010/main"/>
                </a:ext>
              </a:extLst>
            </a:blip>
            <a:srcRect/>
            <a:stretch>
              <a:fillRect l="-25000" r="-25000"/>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6" name="Rectangle 5">
            <a:extLst>
              <a:ext uri="{FF2B5EF4-FFF2-40B4-BE49-F238E27FC236}">
                <a16:creationId xmlns:a16="http://schemas.microsoft.com/office/drawing/2014/main" id="{EA697A57-315B-8403-C486-D9A6AF1106BD}"/>
              </a:ext>
            </a:extLst>
          </p:cNvPr>
          <p:cNvSpPr/>
          <p:nvPr/>
        </p:nvSpPr>
        <p:spPr>
          <a:xfrm>
            <a:off x="1557081" y="3235467"/>
            <a:ext cx="410228" cy="450091"/>
          </a:xfrm>
          <a:prstGeom prst="rect">
            <a:avLst/>
          </a:prstGeom>
          <a:blipFill>
            <a:blip r:embed="rId9" cstate="screen">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7" name="Rectangle 6">
            <a:extLst>
              <a:ext uri="{FF2B5EF4-FFF2-40B4-BE49-F238E27FC236}">
                <a16:creationId xmlns:a16="http://schemas.microsoft.com/office/drawing/2014/main" id="{2E896469-5410-3264-DF7B-AC2214D6114E}"/>
              </a:ext>
            </a:extLst>
          </p:cNvPr>
          <p:cNvSpPr/>
          <p:nvPr/>
        </p:nvSpPr>
        <p:spPr>
          <a:xfrm>
            <a:off x="1535988" y="3830837"/>
            <a:ext cx="410228" cy="450091"/>
          </a:xfrm>
          <a:prstGeom prst="rect">
            <a:avLst/>
          </a:prstGeom>
          <a:blipFill>
            <a:blip r:embed="rId10" cstate="screen">
              <a:extLst>
                <a:ext uri="{28A0092B-C50C-407E-A947-70E740481C1C}">
                  <a14:useLocalDpi xmlns:a14="http://schemas.microsoft.com/office/drawing/2010/main"/>
                </a:ext>
              </a:extLst>
            </a:blip>
            <a:srcRect/>
            <a:stretch>
              <a:fillRect l="-25000" r="-25000"/>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9" name="Rectangle 8">
            <a:extLst>
              <a:ext uri="{FF2B5EF4-FFF2-40B4-BE49-F238E27FC236}">
                <a16:creationId xmlns:a16="http://schemas.microsoft.com/office/drawing/2014/main" id="{5F697D0E-9084-5CA6-7A73-0517BAE960EE}"/>
              </a:ext>
            </a:extLst>
          </p:cNvPr>
          <p:cNvSpPr/>
          <p:nvPr/>
        </p:nvSpPr>
        <p:spPr>
          <a:xfrm>
            <a:off x="1477523" y="4548076"/>
            <a:ext cx="410228" cy="450091"/>
          </a:xfrm>
          <a:prstGeom prst="rect">
            <a:avLst/>
          </a:prstGeom>
          <a:blipFill>
            <a:blip r:embed="rId11" cstate="screen">
              <a:extLst>
                <a:ext uri="{28A0092B-C50C-407E-A947-70E740481C1C}">
                  <a14:useLocalDpi xmlns:a14="http://schemas.microsoft.com/office/drawing/2010/main"/>
                </a:ext>
              </a:extLst>
            </a:blip>
            <a:srcRect/>
            <a:stretch>
              <a:fillRect l="-25000" r="-25000"/>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0" name="Rectangle 9">
            <a:extLst>
              <a:ext uri="{FF2B5EF4-FFF2-40B4-BE49-F238E27FC236}">
                <a16:creationId xmlns:a16="http://schemas.microsoft.com/office/drawing/2014/main" id="{030B93B0-B959-351D-1C60-9D5BD89148F0}"/>
              </a:ext>
            </a:extLst>
          </p:cNvPr>
          <p:cNvSpPr/>
          <p:nvPr/>
        </p:nvSpPr>
        <p:spPr>
          <a:xfrm>
            <a:off x="1454754" y="5205385"/>
            <a:ext cx="410228" cy="400081"/>
          </a:xfrm>
          <a:prstGeom prst="rect">
            <a:avLst/>
          </a:prstGeom>
          <a:blipFill>
            <a:blip r:embed="rId12" cstate="screen">
              <a:extLst>
                <a:ext uri="{28A0092B-C50C-407E-A947-70E740481C1C}">
                  <a14:useLocalDpi xmlns:a14="http://schemas.microsoft.com/office/drawing/2010/main"/>
                </a:ext>
              </a:extLst>
            </a:blip>
            <a:srcRect/>
            <a:stretch>
              <a:fillRect l="-25000" r="-25000"/>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1" name="Text Box 2">
            <a:extLst>
              <a:ext uri="{FF2B5EF4-FFF2-40B4-BE49-F238E27FC236}">
                <a16:creationId xmlns:a16="http://schemas.microsoft.com/office/drawing/2014/main" id="{D619BFBA-5D5E-E055-1BBF-43A39C106B87}"/>
              </a:ext>
            </a:extLst>
          </p:cNvPr>
          <p:cNvSpPr txBox="1">
            <a:spLocks noChangeArrowheads="1"/>
          </p:cNvSpPr>
          <p:nvPr/>
        </p:nvSpPr>
        <p:spPr bwMode="auto">
          <a:xfrm>
            <a:off x="7123747" y="1421882"/>
            <a:ext cx="3870613" cy="721324"/>
          </a:xfrm>
          <a:prstGeom prst="rect">
            <a:avLst/>
          </a:prstGeom>
          <a:noFill/>
          <a:ln w="9525">
            <a:noFill/>
            <a:miter lim="800000"/>
            <a:headEnd/>
            <a:tailEnd/>
          </a:ln>
        </p:spPr>
        <p:txBody>
          <a:bodyPr rot="0" vert="horz" wrap="square" lIns="91440" tIns="45720" rIns="91440" bIns="45720" anchor="t" anchorCtr="0">
            <a:noAutofit/>
          </a:bodyPr>
          <a:lstStyle>
            <a:defPPr>
              <a:defRPr lang="en-SE"/>
            </a:defPPr>
            <a:lvl1pPr algn="ctr">
              <a:lnSpc>
                <a:spcPct val="150000"/>
              </a:lnSpc>
              <a:spcBef>
                <a:spcPts val="200"/>
              </a:spcBef>
              <a:spcAft>
                <a:spcPts val="600"/>
              </a:spcAft>
              <a:defRPr b="1">
                <a:latin typeface="Calibri Light" panose="020F0302020204030204" pitchFamily="34" charset="0"/>
                <a:ea typeface="Calibri" panose="020F0502020204030204" pitchFamily="34" charset="0"/>
                <a:cs typeface="Times New Roman" panose="02020603050405020304" pitchFamily="18" charset="0"/>
              </a:defRPr>
            </a:lvl1pPr>
          </a:lstStyle>
          <a:p>
            <a:r>
              <a:rPr lang="en-GB" sz="3200" dirty="0">
                <a:solidFill>
                  <a:schemeClr val="accent2">
                    <a:lumMod val="75000"/>
                  </a:schemeClr>
                </a:solidFill>
                <a:latin typeface="+mj-lt"/>
              </a:rPr>
              <a:t> </a:t>
            </a:r>
            <a:r>
              <a:rPr lang="en-GB" sz="3200" dirty="0" err="1">
                <a:solidFill>
                  <a:schemeClr val="accent2">
                    <a:lumMod val="75000"/>
                  </a:schemeClr>
                </a:solidFill>
                <a:latin typeface="+mj-lt"/>
              </a:rPr>
              <a:t>Ciclo</a:t>
            </a:r>
            <a:r>
              <a:rPr lang="en-GB" sz="3200" dirty="0">
                <a:solidFill>
                  <a:schemeClr val="accent2">
                    <a:lumMod val="75000"/>
                  </a:schemeClr>
                </a:solidFill>
                <a:latin typeface="+mj-lt"/>
              </a:rPr>
              <a:t> </a:t>
            </a:r>
            <a:r>
              <a:rPr lang="en-GB" sz="3200" dirty="0" err="1">
                <a:solidFill>
                  <a:schemeClr val="accent2">
                    <a:lumMod val="75000"/>
                  </a:schemeClr>
                </a:solidFill>
                <a:latin typeface="+mj-lt"/>
              </a:rPr>
              <a:t>regulatorio</a:t>
            </a:r>
            <a:endParaRPr lang="en-GB" sz="3200" dirty="0">
              <a:solidFill>
                <a:schemeClr val="accent2">
                  <a:lumMod val="75000"/>
                </a:schemeClr>
              </a:solidFill>
              <a:latin typeface="+mj-lt"/>
            </a:endParaRPr>
          </a:p>
        </p:txBody>
      </p:sp>
      <p:pic>
        <p:nvPicPr>
          <p:cNvPr id="14" name="Picture 13">
            <a:extLst>
              <a:ext uri="{FF2B5EF4-FFF2-40B4-BE49-F238E27FC236}">
                <a16:creationId xmlns:a16="http://schemas.microsoft.com/office/drawing/2014/main" id="{DAB663AA-440C-DF83-C06E-C93F658BDA27}"/>
              </a:ext>
            </a:extLst>
          </p:cNvPr>
          <p:cNvPicPr>
            <a:picLocks noChangeAspect="1"/>
          </p:cNvPicPr>
          <p:nvPr/>
        </p:nvPicPr>
        <p:blipFill>
          <a:blip r:embed="rId13"/>
          <a:stretch>
            <a:fillRect/>
          </a:stretch>
        </p:blipFill>
        <p:spPr>
          <a:xfrm>
            <a:off x="7539191" y="2330495"/>
            <a:ext cx="3175285" cy="2876620"/>
          </a:xfrm>
          <a:prstGeom prst="rect">
            <a:avLst/>
          </a:prstGeom>
        </p:spPr>
      </p:pic>
      <p:sp>
        <p:nvSpPr>
          <p:cNvPr id="15" name="TextBox 14">
            <a:extLst>
              <a:ext uri="{FF2B5EF4-FFF2-40B4-BE49-F238E27FC236}">
                <a16:creationId xmlns:a16="http://schemas.microsoft.com/office/drawing/2014/main" id="{F3678FF6-F23B-58E2-E0AC-901F54C67740}"/>
              </a:ext>
            </a:extLst>
          </p:cNvPr>
          <p:cNvSpPr txBox="1"/>
          <p:nvPr/>
        </p:nvSpPr>
        <p:spPr>
          <a:xfrm>
            <a:off x="7209045" y="5456584"/>
            <a:ext cx="4819653" cy="276999"/>
          </a:xfrm>
          <a:prstGeom prst="rect">
            <a:avLst/>
          </a:prstGeom>
          <a:noFill/>
        </p:spPr>
        <p:txBody>
          <a:bodyPr wrap="none" rtlCol="0">
            <a:spAutoFit/>
          </a:bodyPr>
          <a:lstStyle/>
          <a:p>
            <a:r>
              <a:rPr lang="es-ES" sz="1200">
                <a:solidFill>
                  <a:srgbClr val="16325C"/>
                </a:solidFill>
              </a:rPr>
              <a:t>Fuente: </a:t>
            </a:r>
            <a:r>
              <a:rPr lang="es-ES" sz="1200" b="0">
                <a:solidFill>
                  <a:srgbClr val="16325C"/>
                </a:solidFill>
                <a:hlinkClick r:id="rId14"/>
              </a:rPr>
              <a:t>SIWI/UNICEF/WHO/IADB, 2021. The WASHREG </a:t>
            </a:r>
            <a:r>
              <a:rPr lang="es-ES" sz="1200" b="0" err="1">
                <a:solidFill>
                  <a:srgbClr val="16325C"/>
                </a:solidFill>
                <a:hlinkClick r:id="rId14"/>
              </a:rPr>
              <a:t>Approach</a:t>
            </a:r>
            <a:endParaRPr lang="en-US" sz="1200"/>
          </a:p>
        </p:txBody>
      </p:sp>
    </p:spTree>
    <p:extLst>
      <p:ext uri="{BB962C8B-B14F-4D97-AF65-F5344CB8AC3E}">
        <p14:creationId xmlns:p14="http://schemas.microsoft.com/office/powerpoint/2010/main" val="408805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16471" y="651899"/>
            <a:ext cx="10117974" cy="830997"/>
          </a:xfrm>
          <a:prstGeom prst="rect">
            <a:avLst/>
          </a:prstGeom>
          <a:noFill/>
        </p:spPr>
        <p:txBody>
          <a:bodyPr wrap="square" rtlCol="0">
            <a:spAutoFit/>
          </a:bodyPr>
          <a:lstStyle/>
          <a:p>
            <a:r>
              <a:rPr lang="es-BO" sz="4800" b="1" dirty="0">
                <a:solidFill>
                  <a:srgbClr val="C86750"/>
                </a:solidFill>
              </a:rPr>
              <a:t>Lo urbano-rural frente al continuo</a:t>
            </a:r>
            <a:endParaRPr lang="es-MX" sz="4800" b="1" dirty="0">
              <a:solidFill>
                <a:srgbClr val="C86750"/>
              </a:solidFill>
            </a:endParaRPr>
          </a:p>
        </p:txBody>
      </p:sp>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044" y="1893038"/>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5DF1A348-7BAC-5016-8F3E-DB8FA054A872}"/>
              </a:ext>
            </a:extLst>
          </p:cNvPr>
          <p:cNvPicPr>
            <a:picLocks noChangeAspect="1"/>
          </p:cNvPicPr>
          <p:nvPr/>
        </p:nvPicPr>
        <p:blipFill>
          <a:blip r:embed="rId7"/>
          <a:stretch>
            <a:fillRect/>
          </a:stretch>
        </p:blipFill>
        <p:spPr>
          <a:xfrm>
            <a:off x="2058976" y="1806984"/>
            <a:ext cx="8073284" cy="2914694"/>
          </a:xfrm>
          <a:prstGeom prst="rect">
            <a:avLst/>
          </a:prstGeom>
        </p:spPr>
      </p:pic>
      <p:sp>
        <p:nvSpPr>
          <p:cNvPr id="4" name="TextBox 3">
            <a:extLst>
              <a:ext uri="{FF2B5EF4-FFF2-40B4-BE49-F238E27FC236}">
                <a16:creationId xmlns:a16="http://schemas.microsoft.com/office/drawing/2014/main" id="{D56BD7FF-179F-B67B-6B0B-203C63107E74}"/>
              </a:ext>
            </a:extLst>
          </p:cNvPr>
          <p:cNvSpPr txBox="1"/>
          <p:nvPr/>
        </p:nvSpPr>
        <p:spPr>
          <a:xfrm>
            <a:off x="4232798" y="5532834"/>
            <a:ext cx="6955969" cy="369332"/>
          </a:xfrm>
          <a:prstGeom prst="rect">
            <a:avLst/>
          </a:prstGeom>
          <a:noFill/>
        </p:spPr>
        <p:txBody>
          <a:bodyPr wrap="square">
            <a:spAutoFit/>
          </a:bodyPr>
          <a:lstStyle/>
          <a:p>
            <a:r>
              <a:rPr lang="en-US" sz="1800" b="0" dirty="0">
                <a:solidFill>
                  <a:srgbClr val="16325C"/>
                </a:solidFill>
              </a:rPr>
              <a:t>Fuente. </a:t>
            </a:r>
            <a:r>
              <a:rPr lang="en-US" sz="1800" b="0" dirty="0">
                <a:solidFill>
                  <a:srgbClr val="16325C"/>
                </a:solidFill>
                <a:hlinkClick r:id="rId8"/>
              </a:rPr>
              <a:t>GIZ, 2019. Regulating Rural Water Supply Services</a:t>
            </a:r>
            <a:endParaRPr lang="en-US" dirty="0"/>
          </a:p>
        </p:txBody>
      </p:sp>
    </p:spTree>
    <p:extLst>
      <p:ext uri="{BB962C8B-B14F-4D97-AF65-F5344CB8AC3E}">
        <p14:creationId xmlns:p14="http://schemas.microsoft.com/office/powerpoint/2010/main" val="24147560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 L.Alvarez 11Oct LATINOSAN" id="{28C35491-C615-4D48-BE8B-7536F57034AD}" vid="{B9F60123-0F00-4B31-AB97-B85EA8EEFE4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TotalTime>
  <Words>2124</Words>
  <Application>Microsoft Office PowerPoint</Application>
  <PresentationFormat>Panorámica</PresentationFormat>
  <Paragraphs>146</Paragraphs>
  <Slides>18</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-apple-system</vt:lpstr>
      <vt:lpstr>Arial</vt:lpstr>
      <vt:lpstr>Calibri</vt:lpstr>
      <vt:lpstr>Calibri Light</vt:lpstr>
      <vt:lpstr>Roboto</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ariel duranboger</dc:creator>
  <cp:lastModifiedBy>Usuario de Windows</cp:lastModifiedBy>
  <cp:revision>19</cp:revision>
  <dcterms:created xsi:type="dcterms:W3CDTF">2022-09-06T09:57:48Z</dcterms:created>
  <dcterms:modified xsi:type="dcterms:W3CDTF">2022-10-11T18:10:25Z</dcterms:modified>
</cp:coreProperties>
</file>