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3" r:id="rId3"/>
    <p:sldId id="265" r:id="rId4"/>
    <p:sldId id="515" r:id="rId5"/>
    <p:sldId id="260" r:id="rId6"/>
    <p:sldId id="517" r:id="rId7"/>
    <p:sldId id="514" r:id="rId8"/>
    <p:sldId id="332" r:id="rId9"/>
    <p:sldId id="516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C78"/>
    <a:srgbClr val="1A6D8E"/>
    <a:srgbClr val="196A8B"/>
    <a:srgbClr val="C86750"/>
    <a:srgbClr val="6BB4BF"/>
    <a:srgbClr val="13607B"/>
    <a:srgbClr val="CEE9E4"/>
    <a:srgbClr val="C5E0DC"/>
    <a:srgbClr val="DBEDE9"/>
    <a:srgbClr val="0C5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0FB05-BC69-4517-A6F3-0AB22B9059F9}" v="64" dt="2022-10-02T14:41:07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5226" autoAdjust="0"/>
  </p:normalViewPr>
  <p:slideViewPr>
    <p:cSldViewPr snapToGrid="0">
      <p:cViewPr varScale="1">
        <p:scale>
          <a:sx n="73" d="100"/>
          <a:sy n="73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4D1A3-A3C6-497A-99A1-36DB706526A0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24F2-893D-42AE-9201-8B0DA48513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072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dispositiva sirve como Pantalla inicial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896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dispositiva sirve como caratula principal de la presentación. Podrán cambiar la fotografía por una de su preferencia, ya sea vertical u horizontal.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21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es una Carátula de separación de sección, cuando a lo largo de la presentación se quiera comenzar un nuevo tema.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0391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Se distribuyó la encuesta a 52 reguladores y sus asociaciones en 37 países de América Latina y del Caribe (ALC), obteniéndose 23 respuestas de 16 países, que suman una población de 542 479 268 habitantes, equivalentes al 85 % de la población total. La gran mayoría de los países de la región tiene administraciones políticas unitarias y un solo regulador que abarca todo el país. Pero hay tres países que se caracterizan por tener una administración federal: Argentina, Brasil y México. En México aún no se ha desarrollado la regulación y las entidades prestadoras de servicios de agua potable y saneamiento (AP&amp;S) se autorregulan; mientras, en Argentina los reguladores son provinciales y se nuclean en la Asociación Federal de Entes Reguladores de Agua y Saneamiento de la República Argentina (AFERAS). En Brasil, los reguladores son estaduales o municipales y se nuclean en la </a:t>
            </a:r>
            <a:r>
              <a:rPr lang="es-CO" dirty="0" err="1"/>
              <a:t>Asociação</a:t>
            </a:r>
            <a:r>
              <a:rPr lang="es-CO" dirty="0"/>
              <a:t> Brasileira de </a:t>
            </a:r>
            <a:r>
              <a:rPr lang="es-CO" dirty="0" err="1"/>
              <a:t>Agências</a:t>
            </a:r>
            <a:r>
              <a:rPr lang="es-CO" dirty="0"/>
              <a:t> Reguladoras (ABAR).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764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Mas que todo calidad del agua potable y otros aspectos de la calidad del servicio como continuidad, aceptabilidad, asequibilidad, sostenibilidad, participación pública y rendición de cuentas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491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5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es una Carátula de separación de sección, cuando a lo largo de la presentación se quiera comenzar un nuevo tema.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774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dirty="0"/>
              <a:t>En accesibilidad física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han </a:t>
            </a:r>
            <a:r>
              <a:rPr lang="es-419" sz="1200" dirty="0">
                <a:solidFill>
                  <a:srgbClr val="FF0000"/>
                </a:solidFill>
              </a:rPr>
              <a:t>establecido condiciones diferenciales </a:t>
            </a:r>
            <a:r>
              <a:rPr lang="es-419" sz="1200" dirty="0"/>
              <a:t>para la prestación de los servicios públicos de acueducto y alcantarillado en áreas urbanas y rurales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Disponibilidad: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permite la recuperación de los costos relativos a la preservación de fuentes (costos ambientales)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Accesibilidad a la información: Se ha desarrollado una estrategia de participación y presencia regional  para difundir y explicar las normas, para aumentar su aplicación.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211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/>
              <a:t>La Ley 142 de obliga a los prestadores a suspender el servicio ante falta de pago.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/>
              <a:t>Se requieren cambios legales que exceden las competencias de la CRA.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37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F7893-CD9E-1FD9-2E1E-28047CEA2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8E692A-0EA2-C93F-F95C-52DF78431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193EE3-7A86-5A30-9A84-1E7B6EF8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38D207-CE2A-2D7D-FA12-4A8DCB22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D8F885-C802-8BCA-27DC-1E02A1CE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066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FF284-077A-6A91-ECE4-C4EAD964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DF0290-C6CB-47B4-A4C6-396EF2FD6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B48EDD-4464-4B4F-C92E-0C5280E3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94B75-5E7B-C80C-F32A-B93AC955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142509-9F51-C066-7096-1AE05316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68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AA7392-ECAF-829A-28A7-B917D9B0B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55E2F2-2D74-168B-7E8B-FC2A2F2DF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DF4A6E-2A46-A1FD-B4AE-7EFAD40D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16BDB6-0625-193A-E834-9BE6CB94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64F3FD-7F3D-7F17-46CA-F27C4680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308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B4A77-64EA-959B-CE7E-C49BC7E8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43C51F-6DAA-CAB7-9F22-124E62512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A68C37-2D66-8381-1894-E33C5CFC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66AA66-7AF8-750A-BB14-8987F1AA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5A99AF-F0E9-EF36-8476-72A2C279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76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2D21A-5A44-587B-9DF8-572AB5B7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4F17BE-1E33-53FA-273B-E1F65CC0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15822-39F0-4380-4062-45E3DC2E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2D2B70-77A4-7003-640C-C2F42347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94BBFF-7EB4-008D-1939-14048089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3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C0F62-58A8-67CF-0E63-DC18C02B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13632E-D9D5-BC68-D518-36915123B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98FE89-3A8B-3B98-EAFE-7238A173B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959192-103A-9AB9-83A6-A492802A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3FAF07-AF7E-D76F-710C-E16D49C0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4B7B7E-E60E-D9D6-F665-B1134B0C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553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5C3DF-C584-4964-A5C6-AA2AEC6C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4B72C-2351-9B8D-3745-5023A71A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3B3E67-10AA-BCEC-AD39-060B22771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609BE1-4494-D066-223B-18D6B6B96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E4DD98-A6F4-EA88-7402-71F479A5F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DDCA00-85BF-10B9-7F2F-B61BA83E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A73792-A8AB-F7C6-FAE0-E7E2319F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32D668-A39A-8D01-DAC4-36E00E4B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16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8B33F-0DA2-0FED-B4A3-BC6B0783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AE0991-250E-B871-F012-CE35CC43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E03777-44E9-D581-7A7F-F71A2206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FEEFAD-87EB-54DE-3A07-8C0FD4A6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20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87B342-2711-11BF-0A01-4AE231F7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C0C3C2-044E-0165-4BB0-29FDA21C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D907F1-98D0-191B-AAED-FCD5B8C4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04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A77B4-CDD0-24CF-02FE-4B30C040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27534D-F291-6D20-E922-595011207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BCF604-9582-3355-0B5A-BE916D497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3D827F-0980-AF3A-2927-EFCAD491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EF9B06-BBFB-9333-3499-69D6E56E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647D5D-BC90-B246-F80E-86E4432C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445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45159-28E0-0D2D-8733-569A3DBC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4B0369-39D8-9324-3A53-69A3D9C3A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B4423A-6E30-1F21-3A55-70F077357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47A116-A7C8-AFA1-374C-986AAC79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073CA-96AE-0FE1-7224-AEB91084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237D47-EA26-B813-56F1-334CD3F2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406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7F1F7F-0E1D-FCE6-6524-7C6926A0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387D9C-D602-6A0E-3980-0D652003B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B7F585-7E38-83E1-D05C-5ABCA05D1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84082-065E-4354-8A63-6EDF70C80D8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C68B9-CC15-B4A9-39CE-36EF57263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228FD-1124-2D5B-883F-A3AD2566F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31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2B6B17-2ED0-A23C-C6E4-81A5EEE01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3F4A59A-4570-783E-72E3-DD3E78138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3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1535" y="5731718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8B30B09-6351-CE9D-94A0-F6D47BCDA340}"/>
              </a:ext>
            </a:extLst>
          </p:cNvPr>
          <p:cNvSpPr/>
          <p:nvPr/>
        </p:nvSpPr>
        <p:spPr>
          <a:xfrm>
            <a:off x="5565913" y="2324370"/>
            <a:ext cx="6626087" cy="2108223"/>
          </a:xfrm>
          <a:prstGeom prst="rect">
            <a:avLst/>
          </a:prstGeom>
          <a:solidFill>
            <a:srgbClr val="16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23B026-5DDB-DC18-EA37-4CBBFDB43A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61" y="5341566"/>
            <a:ext cx="2782603" cy="126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4CA2535A-C39C-E863-AEF2-B9CA05B33282}"/>
              </a:ext>
            </a:extLst>
          </p:cNvPr>
          <p:cNvSpPr/>
          <p:nvPr/>
        </p:nvSpPr>
        <p:spPr>
          <a:xfrm>
            <a:off x="5016318" y="2447457"/>
            <a:ext cx="847852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0" cap="none" spc="0" dirty="0">
                <a:ln w="0"/>
                <a:solidFill>
                  <a:srgbClr val="1A6D8E"/>
                </a:solidFill>
                <a:effectLst>
                  <a:reflection blurRad="6350" stA="53000" endA="300" endPos="35500" dir="5400000" sy="-90000" algn="bl" rotWithShape="0"/>
                </a:effectLst>
              </a:rPr>
              <a:t>GRACIAS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A2A794-0386-5806-32FF-F190522604E3}"/>
              </a:ext>
            </a:extLst>
          </p:cNvPr>
          <p:cNvSpPr txBox="1"/>
          <p:nvPr/>
        </p:nvSpPr>
        <p:spPr>
          <a:xfrm>
            <a:off x="8624675" y="3263053"/>
            <a:ext cx="7249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6600" spc="-150" dirty="0">
                <a:solidFill>
                  <a:schemeClr val="bg1"/>
                </a:solidFill>
              </a:rPr>
              <a:t>GRACIAS!</a:t>
            </a:r>
            <a:endParaRPr lang="es-MX" sz="6600" b="1" spc="-15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F86194-11A7-57ED-EA9A-CA654832C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"/>
          <a:stretch/>
        </p:blipFill>
        <p:spPr>
          <a:xfrm>
            <a:off x="-11535" y="2324370"/>
            <a:ext cx="6726968" cy="21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1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D7C79256-8FDF-F8F5-8C64-3BD3BC41D4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0513"/>
            <a:ext cx="3391764" cy="557957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792" y="5249180"/>
            <a:ext cx="12990135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092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5" y="3980173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A68C72D0-2F73-40C5-5A05-C0E9339E7798}"/>
              </a:ext>
            </a:extLst>
          </p:cNvPr>
          <p:cNvSpPr txBox="1"/>
          <p:nvPr/>
        </p:nvSpPr>
        <p:spPr>
          <a:xfrm>
            <a:off x="6303833" y="2045617"/>
            <a:ext cx="4704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4400" spc="-300" dirty="0">
                <a:solidFill>
                  <a:srgbClr val="6BB4BF"/>
                </a:solidFill>
              </a:rPr>
              <a:t>y la Implementación</a:t>
            </a:r>
            <a:endParaRPr lang="es-MX" sz="4400" spc="-300" dirty="0">
              <a:solidFill>
                <a:srgbClr val="6BB4BF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D9BE2BF-DC55-CCBD-59A4-3CCCEFA4452F}"/>
              </a:ext>
            </a:extLst>
          </p:cNvPr>
          <p:cNvSpPr txBox="1"/>
          <p:nvPr/>
        </p:nvSpPr>
        <p:spPr>
          <a:xfrm>
            <a:off x="4246460" y="3050513"/>
            <a:ext cx="7249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4000" dirty="0">
                <a:solidFill>
                  <a:srgbClr val="165C78"/>
                </a:solidFill>
              </a:rPr>
              <a:t>de los Derechos Humanos al Agua y al Saneamiento</a:t>
            </a:r>
            <a:endParaRPr lang="es-MX" sz="4000" dirty="0">
              <a:solidFill>
                <a:srgbClr val="165C78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1BB430F-4926-2E5C-2E6E-A1DA3B1FB14B}"/>
              </a:ext>
            </a:extLst>
          </p:cNvPr>
          <p:cNvSpPr txBox="1"/>
          <p:nvPr/>
        </p:nvSpPr>
        <p:spPr>
          <a:xfrm>
            <a:off x="4180335" y="987958"/>
            <a:ext cx="78030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6600" b="1" dirty="0">
                <a:solidFill>
                  <a:srgbClr val="C86750"/>
                </a:solidFill>
              </a:rPr>
              <a:t>Los Reguladores</a:t>
            </a:r>
            <a:endParaRPr lang="es-MX" sz="6600" b="1" dirty="0">
              <a:solidFill>
                <a:srgbClr val="C8675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80" y="5366381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537619AD-E138-30DD-5257-2CCFB04DA4D8}"/>
              </a:ext>
            </a:extLst>
          </p:cNvPr>
          <p:cNvSpPr txBox="1"/>
          <p:nvPr/>
        </p:nvSpPr>
        <p:spPr>
          <a:xfrm>
            <a:off x="3265429" y="7051520"/>
            <a:ext cx="887020" cy="1281589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BO" dirty="0">
                <a:solidFill>
                  <a:schemeClr val="bg2">
                    <a:lumMod val="50000"/>
                  </a:schemeClr>
                </a:solidFill>
              </a:rPr>
              <a:t>Logo del Expositor</a:t>
            </a:r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BID-logo-fondo-blanco - Oncologia Brasil">
            <a:extLst>
              <a:ext uri="{FF2B5EF4-FFF2-40B4-BE49-F238E27FC236}">
                <a16:creationId xmlns:a16="http://schemas.microsoft.com/office/drawing/2014/main" id="{5C985459-F904-32C2-6B17-15C6A3880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07" y="4769970"/>
            <a:ext cx="1585304" cy="6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2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792" y="5249180"/>
            <a:ext cx="12990135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092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602" y="3981399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A68C72D0-2F73-40C5-5A05-C0E9339E7798}"/>
              </a:ext>
            </a:extLst>
          </p:cNvPr>
          <p:cNvSpPr txBox="1"/>
          <p:nvPr/>
        </p:nvSpPr>
        <p:spPr>
          <a:xfrm>
            <a:off x="8336939" y="2761925"/>
            <a:ext cx="1394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4400" spc="-300" dirty="0">
                <a:solidFill>
                  <a:srgbClr val="6BB4BF"/>
                </a:solidFill>
              </a:rPr>
              <a:t>a</a:t>
            </a:r>
            <a:endParaRPr lang="es-MX" sz="4400" spc="-300" dirty="0">
              <a:solidFill>
                <a:srgbClr val="6BB4BF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D9BE2BF-DC55-CCBD-59A4-3CCCEFA4452F}"/>
              </a:ext>
            </a:extLst>
          </p:cNvPr>
          <p:cNvSpPr txBox="1"/>
          <p:nvPr/>
        </p:nvSpPr>
        <p:spPr>
          <a:xfrm>
            <a:off x="6889072" y="3255628"/>
            <a:ext cx="5184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6600" dirty="0">
                <a:solidFill>
                  <a:srgbClr val="165C78"/>
                </a:solidFill>
              </a:rPr>
              <a:t>Reguladores</a:t>
            </a:r>
            <a:endParaRPr lang="es-MX" sz="6600" dirty="0">
              <a:solidFill>
                <a:srgbClr val="165C78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1BB430F-4926-2E5C-2E6E-A1DA3B1FB14B}"/>
              </a:ext>
            </a:extLst>
          </p:cNvPr>
          <p:cNvSpPr txBox="1"/>
          <p:nvPr/>
        </p:nvSpPr>
        <p:spPr>
          <a:xfrm>
            <a:off x="4186031" y="1377288"/>
            <a:ext cx="7218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6000" b="1" dirty="0">
                <a:solidFill>
                  <a:srgbClr val="C86750"/>
                </a:solidFill>
              </a:rPr>
              <a:t>Encuesta/Entrevistas</a:t>
            </a:r>
            <a:endParaRPr lang="es-MX" sz="6000" b="1" dirty="0">
              <a:solidFill>
                <a:srgbClr val="C8675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69" y="5453866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A04D361-C696-9672-2A70-7DAC2DAC28E8}"/>
              </a:ext>
            </a:extLst>
          </p:cNvPr>
          <p:cNvSpPr/>
          <p:nvPr/>
        </p:nvSpPr>
        <p:spPr>
          <a:xfrm>
            <a:off x="-1" y="1817071"/>
            <a:ext cx="1652631" cy="1424886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7953808-CDDB-1B3F-F9E7-11F1D76857D5}"/>
              </a:ext>
            </a:extLst>
          </p:cNvPr>
          <p:cNvSpPr/>
          <p:nvPr/>
        </p:nvSpPr>
        <p:spPr>
          <a:xfrm>
            <a:off x="1278619" y="2584753"/>
            <a:ext cx="1652631" cy="1424886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669920-DD91-5DF5-AEB0-4D85C5448749}"/>
              </a:ext>
            </a:extLst>
          </p:cNvPr>
          <p:cNvSpPr/>
          <p:nvPr/>
        </p:nvSpPr>
        <p:spPr>
          <a:xfrm>
            <a:off x="1669314" y="1234095"/>
            <a:ext cx="1652631" cy="1424886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26E3A5D-5C1D-4AE0-08F5-DC8F34657206}"/>
              </a:ext>
            </a:extLst>
          </p:cNvPr>
          <p:cNvSpPr/>
          <p:nvPr/>
        </p:nvSpPr>
        <p:spPr>
          <a:xfrm>
            <a:off x="2311350" y="3782369"/>
            <a:ext cx="1652631" cy="1424886"/>
          </a:xfrm>
          <a:prstGeom prst="rect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C799118-724D-505C-B5B6-5948B3627721}"/>
              </a:ext>
            </a:extLst>
          </p:cNvPr>
          <p:cNvSpPr/>
          <p:nvPr/>
        </p:nvSpPr>
        <p:spPr>
          <a:xfrm>
            <a:off x="2931250" y="2396725"/>
            <a:ext cx="1652631" cy="1424886"/>
          </a:xfrm>
          <a:prstGeom prst="rect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518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B77190-D76A-63AD-8868-E4C4D2D57E28}"/>
              </a:ext>
            </a:extLst>
          </p:cNvPr>
          <p:cNvSpPr txBox="1"/>
          <p:nvPr/>
        </p:nvSpPr>
        <p:spPr>
          <a:xfrm>
            <a:off x="855824" y="1188767"/>
            <a:ext cx="278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i="1" dirty="0">
              <a:solidFill>
                <a:schemeClr val="bg1"/>
              </a:solidFill>
              <a:latin typeface="AktivGrotesk-Thin" panose="020B04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F43A3-1317-D5A8-3E66-7A0D2A4A4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7599" y="179387"/>
            <a:ext cx="4495800" cy="566737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EEEB63A-0E04-1937-49B5-EBDD6179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01" y="1025459"/>
            <a:ext cx="3151573" cy="369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104717-204C-AF15-D4EC-6D95C39FDE1C}"/>
              </a:ext>
            </a:extLst>
          </p:cNvPr>
          <p:cNvSpPr txBox="1"/>
          <p:nvPr/>
        </p:nvSpPr>
        <p:spPr>
          <a:xfrm>
            <a:off x="4666313" y="1581913"/>
            <a:ext cx="28586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Encuesta a 52 reguladores y sus asociaciones en 37 países de LAC</a:t>
            </a:r>
          </a:p>
          <a:p>
            <a:endParaRPr lang="es-CO" dirty="0"/>
          </a:p>
          <a:p>
            <a:r>
              <a:rPr lang="es-CO" sz="1800" dirty="0"/>
              <a:t>23 respuestas correspondientes a 16 países en LAC</a:t>
            </a:r>
            <a:endParaRPr lang="es-MX" sz="1800" i="1" dirty="0">
              <a:solidFill>
                <a:schemeClr val="bg1"/>
              </a:solidFill>
              <a:latin typeface="AktivGrotesk-Thin" panose="020B0403020202020204" pitchFamily="34" charset="0"/>
            </a:endParaRPr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85% de la población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25923E-96BD-BAB3-57CA-3CC06370CE43}"/>
              </a:ext>
            </a:extLst>
          </p:cNvPr>
          <p:cNvSpPr txBox="1"/>
          <p:nvPr/>
        </p:nvSpPr>
        <p:spPr>
          <a:xfrm flipH="1">
            <a:off x="929018" y="4870428"/>
            <a:ext cx="2858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 </a:t>
            </a:r>
            <a:r>
              <a:rPr lang="en-US" sz="1400" dirty="0" err="1"/>
              <a:t>colaboración</a:t>
            </a:r>
            <a:r>
              <a:rPr lang="en-US" sz="1400" dirty="0"/>
              <a:t> con la IWA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3367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FBB0CA9-67D6-A75B-A7DF-676FA8D59E1D}"/>
              </a:ext>
            </a:extLst>
          </p:cNvPr>
          <p:cNvSpPr txBox="1"/>
          <p:nvPr/>
        </p:nvSpPr>
        <p:spPr>
          <a:xfrm>
            <a:off x="216471" y="803626"/>
            <a:ext cx="434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4800" b="1" dirty="0">
                <a:solidFill>
                  <a:srgbClr val="C86750"/>
                </a:solidFill>
              </a:rPr>
              <a:t>Conclusiones</a:t>
            </a:r>
            <a:endParaRPr lang="es-MX" sz="4800" b="1" dirty="0">
              <a:solidFill>
                <a:srgbClr val="C8675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FB77190-D76A-63AD-8868-E4C4D2D57E28}"/>
              </a:ext>
            </a:extLst>
          </p:cNvPr>
          <p:cNvSpPr txBox="1"/>
          <p:nvPr/>
        </p:nvSpPr>
        <p:spPr>
          <a:xfrm>
            <a:off x="5695829" y="1016976"/>
            <a:ext cx="5854700" cy="480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Los </a:t>
            </a:r>
            <a:r>
              <a:rPr lang="en-US" sz="1600" dirty="0" err="1"/>
              <a:t>marcos</a:t>
            </a:r>
            <a:r>
              <a:rPr lang="en-US" sz="1600" dirty="0"/>
              <a:t> </a:t>
            </a: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incorporan muchos de los criterios de los DHAS y de los DH en general sin  mencionarlos  específicamente.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Sin embargo, </a:t>
            </a:r>
            <a:r>
              <a:rPr lang="es-CO" sz="1600" dirty="0"/>
              <a:t>no se incorporan los ligados a los servicios fuera de la red, como urbanizaciones informales y áreas rurales, donde los servicios son más precarios o incluso inexistentes. No incluyen normativas para servicios en lugares públicos. </a:t>
            </a:r>
            <a:endParaRPr lang="es-CO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Incluyen más criterios referidos al agua potable que al saneamiento. 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Llegan  hasta  la  línea  de  propiedad del usuario y no incluyen las instalaciones internas.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Para el tema de calidad del agua potable se basan en las recomendaciones de la OMS, ajustadas a las condiciones locales.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No  todos  los marcos regulatorios contemplan esquemas  de  subsidios  y  en  la  aplicación  de  sistemas  de  descuentos  focalizados,  o  tarifa  social, para  permitir  el  acceso  a  los  usuarios  más  vulnerable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66DBF6A-3640-3F34-3EBF-6A383D67E4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1215"/>
            <a:ext cx="5210483" cy="347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57DC05F-1A6C-262D-C6D8-994BB3C30C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4592" y="2031215"/>
            <a:ext cx="305891" cy="347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29">
            <a:extLst>
              <a:ext uri="{FF2B5EF4-FFF2-40B4-BE49-F238E27FC236}">
                <a16:creationId xmlns:a16="http://schemas.microsoft.com/office/drawing/2014/main" id="{A7A0E1A3-072A-D35C-95D9-3DBBCCA9CC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8376" y="941473"/>
            <a:ext cx="3391764" cy="47974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B5A75B-319D-A55F-C7C0-25398E892C72}"/>
              </a:ext>
            </a:extLst>
          </p:cNvPr>
          <p:cNvSpPr txBox="1">
            <a:spLocks/>
          </p:cNvSpPr>
          <p:nvPr/>
        </p:nvSpPr>
        <p:spPr>
          <a:xfrm>
            <a:off x="497149" y="1320553"/>
            <a:ext cx="5900691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CO" sz="1800" dirty="0">
                <a:ea typeface="Calibri" panose="020F0502020204030204" pitchFamily="34" charset="0"/>
                <a:cs typeface="Arial" panose="020B0604020202020204" pitchFamily="34" charset="0"/>
              </a:rPr>
              <a:t>En la mayoría de los casos se faculta al prestador para decidir sobre el corte del servicio por falta de pago.</a:t>
            </a:r>
            <a:endParaRPr lang="es-MX" sz="1800" dirty="0"/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CO" sz="1800" dirty="0">
                <a:ea typeface="Calibri" panose="020F0502020204030204" pitchFamily="34" charset="0"/>
                <a:cs typeface="Arial" panose="020B0604020202020204" pitchFamily="34" charset="0"/>
              </a:rPr>
              <a:t>Existen limitaciones normativas como la exigencia de la regularización de la propiedad y la rigidez en la falta  de  aceptación  de  técnicas  alternativas.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CO" sz="1800" dirty="0">
                <a:ea typeface="Calibri" panose="020F0502020204030204" pitchFamily="34" charset="0"/>
                <a:cs typeface="Arial" panose="020B0604020202020204" pitchFamily="34" charset="0"/>
              </a:rPr>
              <a:t>La casi totalidad de los marcos regulatorios prevén la  elaboración  y  aprobación  de  planes  de  mejora y  desarrollo  de  la  infraestructura  con  horizontes de mediano y largo plazo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CO" sz="1800" dirty="0">
                <a:ea typeface="Calibri" panose="020F0502020204030204" pitchFamily="34" charset="0"/>
                <a:cs typeface="Arial" panose="020B0604020202020204" pitchFamily="34" charset="0"/>
              </a:rPr>
              <a:t>Excepcionalmente se incorpora a los usuarios y sus representantes en  las  decisiones  que  les  atañen.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CO" sz="1800" dirty="0">
                <a:ea typeface="Calibri" panose="020F0502020204030204" pitchFamily="34" charset="0"/>
                <a:cs typeface="Arial" panose="020B0604020202020204" pitchFamily="34" charset="0"/>
              </a:rPr>
              <a:t>No se cuenta con planes para la realización progresiva de los DHAS por parte del Estado.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s-CO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s-CO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CO" dirty="0"/>
          </a:p>
        </p:txBody>
      </p:sp>
      <p:sp>
        <p:nvSpPr>
          <p:cNvPr id="6" name="CuadroTexto 21">
            <a:extLst>
              <a:ext uri="{FF2B5EF4-FFF2-40B4-BE49-F238E27FC236}">
                <a16:creationId xmlns:a16="http://schemas.microsoft.com/office/drawing/2014/main" id="{B9375C82-7A38-EC74-CA57-268FA30A6C51}"/>
              </a:ext>
            </a:extLst>
          </p:cNvPr>
          <p:cNvSpPr txBox="1"/>
          <p:nvPr/>
        </p:nvSpPr>
        <p:spPr>
          <a:xfrm>
            <a:off x="305247" y="227561"/>
            <a:ext cx="434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4800" b="1" dirty="0">
                <a:solidFill>
                  <a:srgbClr val="C86750"/>
                </a:solidFill>
              </a:rPr>
              <a:t>Conclusiones</a:t>
            </a:r>
            <a:endParaRPr lang="es-MX" sz="4800" b="1" dirty="0">
              <a:solidFill>
                <a:srgbClr val="C86750"/>
              </a:solidFill>
            </a:endParaRP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B64A4F81-1ED7-E765-EDD1-9826027EB1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874" y="0"/>
            <a:ext cx="4572000" cy="59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792" y="5249180"/>
            <a:ext cx="12990135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092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980173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A68C72D0-2F73-40C5-5A05-C0E9339E7798}"/>
              </a:ext>
            </a:extLst>
          </p:cNvPr>
          <p:cNvSpPr txBox="1"/>
          <p:nvPr/>
        </p:nvSpPr>
        <p:spPr>
          <a:xfrm>
            <a:off x="7141439" y="1968331"/>
            <a:ext cx="1394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4400" spc="-300" dirty="0">
                <a:solidFill>
                  <a:srgbClr val="6BB4BF"/>
                </a:solidFill>
              </a:rPr>
              <a:t>de</a:t>
            </a:r>
            <a:endParaRPr lang="es-MX" sz="4400" spc="-300" dirty="0">
              <a:solidFill>
                <a:srgbClr val="6BB4BF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D9BE2BF-DC55-CCBD-59A4-3CCCEFA4452F}"/>
              </a:ext>
            </a:extLst>
          </p:cNvPr>
          <p:cNvSpPr txBox="1"/>
          <p:nvPr/>
        </p:nvSpPr>
        <p:spPr>
          <a:xfrm>
            <a:off x="6728782" y="2591601"/>
            <a:ext cx="4221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6600" dirty="0">
                <a:solidFill>
                  <a:srgbClr val="165C78"/>
                </a:solidFill>
              </a:rPr>
              <a:t>Regulación</a:t>
            </a:r>
            <a:endParaRPr lang="es-MX" sz="6600" dirty="0">
              <a:solidFill>
                <a:srgbClr val="165C78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1BB430F-4926-2E5C-2E6E-A1DA3B1FB14B}"/>
              </a:ext>
            </a:extLst>
          </p:cNvPr>
          <p:cNvSpPr txBox="1"/>
          <p:nvPr/>
        </p:nvSpPr>
        <p:spPr>
          <a:xfrm>
            <a:off x="4879434" y="1214279"/>
            <a:ext cx="7312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6000" b="1" dirty="0">
                <a:solidFill>
                  <a:srgbClr val="C86750"/>
                </a:solidFill>
              </a:rPr>
              <a:t>Piloto</a:t>
            </a:r>
            <a:endParaRPr lang="es-MX" sz="6000" b="1" dirty="0">
              <a:solidFill>
                <a:srgbClr val="C8675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69" y="5453866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A04D361-C696-9672-2A70-7DAC2DAC28E8}"/>
              </a:ext>
            </a:extLst>
          </p:cNvPr>
          <p:cNvSpPr/>
          <p:nvPr/>
        </p:nvSpPr>
        <p:spPr>
          <a:xfrm>
            <a:off x="-1" y="1817071"/>
            <a:ext cx="1652631" cy="1424886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7953808-CDDB-1B3F-F9E7-11F1D76857D5}"/>
              </a:ext>
            </a:extLst>
          </p:cNvPr>
          <p:cNvSpPr/>
          <p:nvPr/>
        </p:nvSpPr>
        <p:spPr>
          <a:xfrm>
            <a:off x="1300755" y="2619739"/>
            <a:ext cx="1652631" cy="1424886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669920-DD91-5DF5-AEB0-4D85C5448749}"/>
              </a:ext>
            </a:extLst>
          </p:cNvPr>
          <p:cNvSpPr/>
          <p:nvPr/>
        </p:nvSpPr>
        <p:spPr>
          <a:xfrm>
            <a:off x="1669314" y="1234095"/>
            <a:ext cx="1652631" cy="1424886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26E3A5D-5C1D-4AE0-08F5-DC8F34657206}"/>
              </a:ext>
            </a:extLst>
          </p:cNvPr>
          <p:cNvSpPr/>
          <p:nvPr/>
        </p:nvSpPr>
        <p:spPr>
          <a:xfrm>
            <a:off x="2311350" y="3782369"/>
            <a:ext cx="1652631" cy="1424886"/>
          </a:xfrm>
          <a:prstGeom prst="rect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C799118-724D-505C-B5B6-5948B3627721}"/>
              </a:ext>
            </a:extLst>
          </p:cNvPr>
          <p:cNvSpPr/>
          <p:nvPr/>
        </p:nvSpPr>
        <p:spPr>
          <a:xfrm>
            <a:off x="2931250" y="2396725"/>
            <a:ext cx="1652631" cy="1424886"/>
          </a:xfrm>
          <a:prstGeom prst="rect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48EB3-3D2B-4F8F-2E9E-E01315832266}"/>
              </a:ext>
            </a:extLst>
          </p:cNvPr>
          <p:cNvSpPr txBox="1"/>
          <p:nvPr/>
        </p:nvSpPr>
        <p:spPr>
          <a:xfrm>
            <a:off x="4974576" y="4019870"/>
            <a:ext cx="6362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Consultoría para la inclusión de criterios de Derechos Humanos al Agua y Saneamiento -con énfasis en asequibilidad - CRA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255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E054A183-AE15-6E00-1C91-3B9B4A887374}"/>
              </a:ext>
            </a:extLst>
          </p:cNvPr>
          <p:cNvSpPr txBox="1">
            <a:spLocks/>
          </p:cNvSpPr>
          <p:nvPr/>
        </p:nvSpPr>
        <p:spPr>
          <a:xfrm>
            <a:off x="1403581" y="155630"/>
            <a:ext cx="9416819" cy="1001326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C86750"/>
                </a:solidFill>
                <a:latin typeface="+mn-lt"/>
                <a:ea typeface="+mn-ea"/>
                <a:cs typeface="+mn-cs"/>
              </a:rPr>
              <a:t>Criterios del régimen tarifario </a:t>
            </a:r>
          </a:p>
          <a:p>
            <a:pPr algn="ctr"/>
            <a:r>
              <a:rPr lang="es-ES" b="0" spc="-300" dirty="0">
                <a:solidFill>
                  <a:srgbClr val="C86750"/>
                </a:solidFill>
                <a:latin typeface="+mn-lt"/>
                <a:ea typeface="+mn-ea"/>
                <a:cs typeface="+mn-cs"/>
              </a:rPr>
              <a:t>                                                        </a:t>
            </a:r>
            <a:r>
              <a:rPr lang="es-ES" b="0" spc="-300" dirty="0">
                <a:solidFill>
                  <a:srgbClr val="6BB4BF"/>
                </a:solidFill>
                <a:latin typeface="+mn-lt"/>
                <a:ea typeface="+mn-ea"/>
                <a:cs typeface="+mn-cs"/>
              </a:rPr>
              <a:t>y su relación con los PRINCIPIOS del DHAS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4F60A23-0727-8940-88D5-874B1B21DCFA}"/>
              </a:ext>
            </a:extLst>
          </p:cNvPr>
          <p:cNvSpPr/>
          <p:nvPr/>
        </p:nvSpPr>
        <p:spPr>
          <a:xfrm>
            <a:off x="2825649" y="4774892"/>
            <a:ext cx="8314559" cy="646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  </a:t>
            </a:r>
            <a:endParaRPr lang="en-U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00CA3D5-7CD8-F64D-BB94-189460D16DC5}"/>
              </a:ext>
            </a:extLst>
          </p:cNvPr>
          <p:cNvSpPr/>
          <p:nvPr/>
        </p:nvSpPr>
        <p:spPr>
          <a:xfrm>
            <a:off x="2825649" y="3464419"/>
            <a:ext cx="8314559" cy="462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  </a:t>
            </a:r>
            <a:endParaRPr lang="en-U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9F91E62-B4A1-F84A-80D8-A3CE48695471}"/>
              </a:ext>
            </a:extLst>
          </p:cNvPr>
          <p:cNvSpPr/>
          <p:nvPr/>
        </p:nvSpPr>
        <p:spPr>
          <a:xfrm>
            <a:off x="2825649" y="2318559"/>
            <a:ext cx="8314559" cy="5130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  </a:t>
            </a:r>
            <a:endParaRPr lang="en-U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45B5BC-F0BA-7E4A-82AE-E71D2C15CBAF}"/>
              </a:ext>
            </a:extLst>
          </p:cNvPr>
          <p:cNvSpPr/>
          <p:nvPr/>
        </p:nvSpPr>
        <p:spPr>
          <a:xfrm>
            <a:off x="1342275" y="2902375"/>
            <a:ext cx="1390629" cy="461665"/>
          </a:xfrm>
          <a:prstGeom prst="rect">
            <a:avLst/>
          </a:prstGeom>
          <a:noFill/>
          <a:ln>
            <a:solidFill>
              <a:srgbClr val="0082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419" sz="1200" b="1">
                <a:solidFill>
                  <a:srgbClr val="0082FF"/>
                </a:solidFill>
              </a:rPr>
              <a:t>Eficiencia Económica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AC34AAF-A280-C847-B18C-FF37D73D4F1F}"/>
              </a:ext>
            </a:extLst>
          </p:cNvPr>
          <p:cNvSpPr/>
          <p:nvPr/>
        </p:nvSpPr>
        <p:spPr>
          <a:xfrm>
            <a:off x="1342275" y="5522175"/>
            <a:ext cx="1390629" cy="646331"/>
          </a:xfrm>
          <a:prstGeom prst="rect">
            <a:avLst/>
          </a:prstGeom>
          <a:noFill/>
          <a:ln>
            <a:solidFill>
              <a:srgbClr val="0082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s-419" sz="1200" b="1">
              <a:solidFill>
                <a:srgbClr val="0082FF"/>
              </a:solidFill>
            </a:endParaRPr>
          </a:p>
          <a:p>
            <a:pPr algn="ctr"/>
            <a:r>
              <a:rPr lang="es-419" sz="1200" b="1">
                <a:solidFill>
                  <a:srgbClr val="0082FF"/>
                </a:solidFill>
              </a:rPr>
              <a:t>Neutralidad</a:t>
            </a:r>
          </a:p>
          <a:p>
            <a:pPr algn="ctr"/>
            <a:endParaRPr lang="es-419" sz="1200" b="1">
              <a:solidFill>
                <a:srgbClr val="0082FF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857CB97-BDED-A844-A1AC-3E8DED82AEE6}"/>
              </a:ext>
            </a:extLst>
          </p:cNvPr>
          <p:cNvSpPr/>
          <p:nvPr/>
        </p:nvSpPr>
        <p:spPr>
          <a:xfrm>
            <a:off x="1342275" y="2339758"/>
            <a:ext cx="1390629" cy="461665"/>
          </a:xfrm>
          <a:prstGeom prst="rect">
            <a:avLst/>
          </a:prstGeom>
          <a:solidFill>
            <a:srgbClr val="0082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419" sz="1200" b="1">
                <a:solidFill>
                  <a:schemeClr val="bg1"/>
                </a:solidFill>
              </a:rPr>
              <a:t>Suficiencia Financiera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220AD5D-9B88-0A46-8F75-AB636AC5779D}"/>
              </a:ext>
            </a:extLst>
          </p:cNvPr>
          <p:cNvSpPr/>
          <p:nvPr/>
        </p:nvSpPr>
        <p:spPr>
          <a:xfrm>
            <a:off x="1342275" y="4027609"/>
            <a:ext cx="1390629" cy="646331"/>
          </a:xfrm>
          <a:prstGeom prst="rect">
            <a:avLst/>
          </a:prstGeom>
          <a:noFill/>
          <a:ln>
            <a:solidFill>
              <a:srgbClr val="0082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s-419" sz="1200" b="1">
              <a:solidFill>
                <a:srgbClr val="0082FF"/>
              </a:solidFill>
            </a:endParaRPr>
          </a:p>
          <a:p>
            <a:pPr algn="ctr"/>
            <a:r>
              <a:rPr lang="es-419" sz="1200" b="1">
                <a:solidFill>
                  <a:srgbClr val="0082FF"/>
                </a:solidFill>
              </a:rPr>
              <a:t>Simplicidad</a:t>
            </a:r>
          </a:p>
          <a:p>
            <a:pPr algn="ctr"/>
            <a:endParaRPr lang="es-419" sz="1200" b="1">
              <a:solidFill>
                <a:srgbClr val="0082FF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C2FA778-708D-A542-9A00-0EA6C572ADAA}"/>
              </a:ext>
            </a:extLst>
          </p:cNvPr>
          <p:cNvSpPr/>
          <p:nvPr/>
        </p:nvSpPr>
        <p:spPr>
          <a:xfrm>
            <a:off x="1342275" y="4774892"/>
            <a:ext cx="1390629" cy="646331"/>
          </a:xfrm>
          <a:prstGeom prst="rect">
            <a:avLst/>
          </a:prstGeom>
          <a:solidFill>
            <a:srgbClr val="0082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s-419" sz="1200" b="1">
              <a:solidFill>
                <a:schemeClr val="bg1"/>
              </a:solidFill>
            </a:endParaRPr>
          </a:p>
          <a:p>
            <a:pPr algn="ctr"/>
            <a:r>
              <a:rPr lang="es-419" sz="1200" b="1">
                <a:solidFill>
                  <a:schemeClr val="bg1"/>
                </a:solidFill>
              </a:rPr>
              <a:t>Transparencia</a:t>
            </a:r>
          </a:p>
          <a:p>
            <a:pPr algn="ctr"/>
            <a:endParaRPr lang="es-419" sz="1200" b="1">
              <a:solidFill>
                <a:schemeClr val="bg1"/>
              </a:solidFill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C757162D-CDED-4B49-8FF2-30EF082537AB}"/>
              </a:ext>
            </a:extLst>
          </p:cNvPr>
          <p:cNvSpPr/>
          <p:nvPr/>
        </p:nvSpPr>
        <p:spPr>
          <a:xfrm>
            <a:off x="1342275" y="3464992"/>
            <a:ext cx="1390629" cy="461665"/>
          </a:xfrm>
          <a:prstGeom prst="rect">
            <a:avLst/>
          </a:prstGeom>
          <a:solidFill>
            <a:srgbClr val="0082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419" sz="1200" b="1">
                <a:solidFill>
                  <a:schemeClr val="bg1"/>
                </a:solidFill>
              </a:rPr>
              <a:t>Solidaridad y Redistribución</a:t>
            </a:r>
          </a:p>
        </p:txBody>
      </p:sp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2F6A6127-B697-6A4F-8F37-08C3445CFC48}"/>
              </a:ext>
            </a:extLst>
          </p:cNvPr>
          <p:cNvGraphicFramePr>
            <a:graphicFrameLocks noGrp="1"/>
          </p:cNvGraphicFramePr>
          <p:nvPr/>
        </p:nvGraphicFramePr>
        <p:xfrm>
          <a:off x="2868858" y="1366890"/>
          <a:ext cx="8271357" cy="87041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05735">
                  <a:extLst>
                    <a:ext uri="{9D8B030D-6E8A-4147-A177-3AD203B41FA5}">
                      <a16:colId xmlns:a16="http://schemas.microsoft.com/office/drawing/2014/main" val="3837808419"/>
                    </a:ext>
                  </a:extLst>
                </a:gridCol>
                <a:gridCol w="2492378">
                  <a:extLst>
                    <a:ext uri="{9D8B030D-6E8A-4147-A177-3AD203B41FA5}">
                      <a16:colId xmlns:a16="http://schemas.microsoft.com/office/drawing/2014/main" val="4243274039"/>
                    </a:ext>
                  </a:extLst>
                </a:gridCol>
                <a:gridCol w="1224134">
                  <a:extLst>
                    <a:ext uri="{9D8B030D-6E8A-4147-A177-3AD203B41FA5}">
                      <a16:colId xmlns:a16="http://schemas.microsoft.com/office/drawing/2014/main" val="1448138754"/>
                    </a:ext>
                  </a:extLst>
                </a:gridCol>
                <a:gridCol w="1334416">
                  <a:extLst>
                    <a:ext uri="{9D8B030D-6E8A-4147-A177-3AD203B41FA5}">
                      <a16:colId xmlns:a16="http://schemas.microsoft.com/office/drawing/2014/main" val="2492083426"/>
                    </a:ext>
                  </a:extLst>
                </a:gridCol>
                <a:gridCol w="1257219">
                  <a:extLst>
                    <a:ext uri="{9D8B030D-6E8A-4147-A177-3AD203B41FA5}">
                      <a16:colId xmlns:a16="http://schemas.microsoft.com/office/drawing/2014/main" val="3208954096"/>
                    </a:ext>
                  </a:extLst>
                </a:gridCol>
                <a:gridCol w="857475">
                  <a:extLst>
                    <a:ext uri="{9D8B030D-6E8A-4147-A177-3AD203B41FA5}">
                      <a16:colId xmlns:a16="http://schemas.microsoft.com/office/drawing/2014/main" val="3612829404"/>
                    </a:ext>
                  </a:extLst>
                </a:gridCol>
              </a:tblGrid>
              <a:tr h="87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Disponibilidad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Accesibilidad – Dimensión Física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Accesibilidad – Dimensión Económica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No discriminación y equidad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Acceso a la información y participación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Calidad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2720330"/>
                  </a:ext>
                </a:extLst>
              </a:tr>
            </a:tbl>
          </a:graphicData>
        </a:graphic>
      </p:graphicFrame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8B269CF0-BD64-5343-8547-6722595FF609}"/>
              </a:ext>
            </a:extLst>
          </p:cNvPr>
          <p:cNvCxnSpPr>
            <a:cxnSpLocks/>
          </p:cNvCxnSpPr>
          <p:nvPr/>
        </p:nvCxnSpPr>
        <p:spPr>
          <a:xfrm flipH="1" flipV="1">
            <a:off x="1448107" y="1279477"/>
            <a:ext cx="1249898" cy="90999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5C0DD5C-4D61-5142-9126-B2834C9D6BB0}"/>
              </a:ext>
            </a:extLst>
          </p:cNvPr>
          <p:cNvSpPr txBox="1"/>
          <p:nvPr/>
        </p:nvSpPr>
        <p:spPr>
          <a:xfrm>
            <a:off x="1767172" y="1279477"/>
            <a:ext cx="110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>
                <a:solidFill>
                  <a:schemeClr val="accent6">
                    <a:lumMod val="75000"/>
                  </a:schemeClr>
                </a:solidFill>
              </a:rPr>
              <a:t>Factores DHAS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EC3DE22-BF7D-6E45-AE4A-7C94EC35F6CE}"/>
              </a:ext>
            </a:extLst>
          </p:cNvPr>
          <p:cNvSpPr txBox="1"/>
          <p:nvPr/>
        </p:nvSpPr>
        <p:spPr>
          <a:xfrm>
            <a:off x="1042973" y="1602480"/>
            <a:ext cx="1244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>
                <a:solidFill>
                  <a:srgbClr val="0082FF"/>
                </a:solidFill>
              </a:rPr>
              <a:t>Criterios régimen tarifario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D308D7D-4C14-094E-85CA-33DAC33C84D8}"/>
              </a:ext>
            </a:extLst>
          </p:cNvPr>
          <p:cNvSpPr/>
          <p:nvPr/>
        </p:nvSpPr>
        <p:spPr>
          <a:xfrm>
            <a:off x="7672556" y="5555481"/>
            <a:ext cx="13399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usuarios tienen las mismas tarifas </a:t>
            </a:r>
            <a:endParaRPr lang="es-419" sz="1100">
              <a:solidFill>
                <a:srgbClr val="00B0F0"/>
              </a:solidFill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D96FB343-9B79-444E-8296-2DD9644DC32B}"/>
              </a:ext>
            </a:extLst>
          </p:cNvPr>
          <p:cNvSpPr/>
          <p:nvPr/>
        </p:nvSpPr>
        <p:spPr>
          <a:xfrm>
            <a:off x="8982318" y="4783531"/>
            <a:ext cx="1390629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100">
                <a:solidFill>
                  <a:srgbClr val="1970C0"/>
                </a:solidFill>
                <a:latin typeface="Calibri"/>
                <a:ea typeface="Calibri" panose="020F0502020204030204" pitchFamily="34" charset="0"/>
                <a:cs typeface="Times New Roman"/>
              </a:rPr>
              <a:t>La regulación tiene una participación ciudadana </a:t>
            </a:r>
            <a:endParaRPr lang="es-419" sz="1100">
              <a:solidFill>
                <a:srgbClr val="1970C0"/>
              </a:solidFill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642C2D9-095D-674E-B566-AC9337210C3C}"/>
              </a:ext>
            </a:extLst>
          </p:cNvPr>
          <p:cNvSpPr/>
          <p:nvPr/>
        </p:nvSpPr>
        <p:spPr>
          <a:xfrm>
            <a:off x="3858543" y="2299171"/>
            <a:ext cx="14896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00">
                <a:solidFill>
                  <a:srgbClr val="19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reconocen costos para expansión de la infraestructura</a:t>
            </a:r>
            <a:endParaRPr lang="es-419" sz="1000">
              <a:solidFill>
                <a:srgbClr val="1970C0"/>
              </a:solidFill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977271F1-672C-114C-9A90-804310C0899C}"/>
              </a:ext>
            </a:extLst>
          </p:cNvPr>
          <p:cNvSpPr/>
          <p:nvPr/>
        </p:nvSpPr>
        <p:spPr>
          <a:xfrm>
            <a:off x="6435330" y="2934649"/>
            <a:ext cx="12699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1100">
                <a:solidFill>
                  <a:srgbClr val="00B0F0"/>
                </a:solidFill>
              </a:rPr>
              <a:t>Opción de pago anticipado 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15CF9AE7-DCF7-D540-998E-CED40596E542}"/>
              </a:ext>
            </a:extLst>
          </p:cNvPr>
          <p:cNvSpPr/>
          <p:nvPr/>
        </p:nvSpPr>
        <p:spPr>
          <a:xfrm>
            <a:off x="2868858" y="2350178"/>
            <a:ext cx="10447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>
                <a:solidFill>
                  <a:srgbClr val="19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Costos ambientales</a:t>
            </a:r>
            <a:endParaRPr lang="es-419" sz="1100">
              <a:solidFill>
                <a:srgbClr val="1970C0"/>
              </a:solidFill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636070F3-2AA5-CA4C-8263-09922C22035B}"/>
              </a:ext>
            </a:extLst>
          </p:cNvPr>
          <p:cNvSpPr/>
          <p:nvPr/>
        </p:nvSpPr>
        <p:spPr>
          <a:xfrm>
            <a:off x="7747196" y="3475455"/>
            <a:ext cx="12699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1100">
                <a:solidFill>
                  <a:srgbClr val="1970C0"/>
                </a:solidFill>
              </a:rPr>
              <a:t>Esquema de subsidios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CD7FD308-0F89-5A4C-94A7-BE9D89375F2D}"/>
              </a:ext>
            </a:extLst>
          </p:cNvPr>
          <p:cNvSpPr/>
          <p:nvPr/>
        </p:nvSpPr>
        <p:spPr>
          <a:xfrm>
            <a:off x="8989244" y="4116535"/>
            <a:ext cx="13906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1100">
                <a:solidFill>
                  <a:srgbClr val="00B0F0"/>
                </a:solidFill>
              </a:rPr>
              <a:t>Estrategia de presencia regional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4ED8B7BD-9ADF-CD4E-8D4E-3400AF6E4C70}"/>
              </a:ext>
            </a:extLst>
          </p:cNvPr>
          <p:cNvSpPr/>
          <p:nvPr/>
        </p:nvSpPr>
        <p:spPr>
          <a:xfrm>
            <a:off x="10083438" y="2864255"/>
            <a:ext cx="12699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1100">
                <a:solidFill>
                  <a:srgbClr val="00B0F0"/>
                </a:solidFill>
              </a:rPr>
              <a:t>Régimen de calidad y descuentos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F6545CF0-63D8-EC40-AED4-D170CB2EAF87}"/>
              </a:ext>
            </a:extLst>
          </p:cNvPr>
          <p:cNvCxnSpPr/>
          <p:nvPr/>
        </p:nvCxnSpPr>
        <p:spPr>
          <a:xfrm>
            <a:off x="3977556" y="2338349"/>
            <a:ext cx="0" cy="379467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E3B50038-F248-3F49-A8CA-E71F26F81369}"/>
              </a:ext>
            </a:extLst>
          </p:cNvPr>
          <p:cNvCxnSpPr/>
          <p:nvPr/>
        </p:nvCxnSpPr>
        <p:spPr>
          <a:xfrm>
            <a:off x="5212987" y="2248440"/>
            <a:ext cx="0" cy="379467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9FEEB049-C616-444D-94E7-0A2DE3BDC7DE}"/>
              </a:ext>
            </a:extLst>
          </p:cNvPr>
          <p:cNvCxnSpPr/>
          <p:nvPr/>
        </p:nvCxnSpPr>
        <p:spPr>
          <a:xfrm>
            <a:off x="6437130" y="2338349"/>
            <a:ext cx="0" cy="379467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00BE62D9-3490-FC45-9341-E2D4C0CBF952}"/>
              </a:ext>
            </a:extLst>
          </p:cNvPr>
          <p:cNvCxnSpPr/>
          <p:nvPr/>
        </p:nvCxnSpPr>
        <p:spPr>
          <a:xfrm>
            <a:off x="7777063" y="2338349"/>
            <a:ext cx="0" cy="379467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D2C20D90-E1B9-0040-A212-151D8DC9BF96}"/>
              </a:ext>
            </a:extLst>
          </p:cNvPr>
          <p:cNvCxnSpPr/>
          <p:nvPr/>
        </p:nvCxnSpPr>
        <p:spPr>
          <a:xfrm>
            <a:off x="9027082" y="2303129"/>
            <a:ext cx="0" cy="379467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n 53">
            <a:extLst>
              <a:ext uri="{FF2B5EF4-FFF2-40B4-BE49-F238E27FC236}">
                <a16:creationId xmlns:a16="http://schemas.microsoft.com/office/drawing/2014/main" id="{D5421971-535A-3140-A115-D2E3A6487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58" y="2958438"/>
            <a:ext cx="515551" cy="390722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463B5EC7-065D-4F4B-B8EB-CCCD070844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9" y="2337504"/>
            <a:ext cx="458289" cy="458289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8FB8ABE-1477-C54C-A0A5-16404F417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9" y="3479133"/>
            <a:ext cx="458289" cy="458289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465DD209-0E88-E244-952E-DA2327FF5E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37" y="4110964"/>
            <a:ext cx="402793" cy="458289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730D670C-12B5-C746-A6D3-2DCC3E22AC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15" y="4866889"/>
            <a:ext cx="340037" cy="458289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3211F82A-CF70-1C43-A875-C088767FDC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6" y="5604321"/>
            <a:ext cx="444854" cy="458289"/>
          </a:xfrm>
          <a:prstGeom prst="rect">
            <a:avLst/>
          </a:prstGeom>
        </p:spPr>
      </p:pic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8858E39A-266E-AE40-A062-E965458220DE}"/>
              </a:ext>
            </a:extLst>
          </p:cNvPr>
          <p:cNvCxnSpPr>
            <a:cxnSpLocks/>
          </p:cNvCxnSpPr>
          <p:nvPr/>
        </p:nvCxnSpPr>
        <p:spPr>
          <a:xfrm flipV="1">
            <a:off x="6623171" y="2561044"/>
            <a:ext cx="3635765" cy="5425"/>
          </a:xfrm>
          <a:prstGeom prst="line">
            <a:avLst/>
          </a:prstGeom>
          <a:ln w="12700">
            <a:solidFill>
              <a:srgbClr val="008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15E597E1-A2CF-114F-ACCD-7C6EEE34ABFD}"/>
              </a:ext>
            </a:extLst>
          </p:cNvPr>
          <p:cNvCxnSpPr>
            <a:endCxn id="44" idx="1"/>
          </p:cNvCxnSpPr>
          <p:nvPr/>
        </p:nvCxnSpPr>
        <p:spPr>
          <a:xfrm flipV="1">
            <a:off x="4091201" y="3150093"/>
            <a:ext cx="2344129" cy="9307"/>
          </a:xfrm>
          <a:prstGeom prst="line">
            <a:avLst/>
          </a:prstGeom>
          <a:ln w="12700">
            <a:solidFill>
              <a:srgbClr val="008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863C3C38-CA36-0D4D-9936-35039C476045}"/>
              </a:ext>
            </a:extLst>
          </p:cNvPr>
          <p:cNvCxnSpPr/>
          <p:nvPr/>
        </p:nvCxnSpPr>
        <p:spPr>
          <a:xfrm flipV="1">
            <a:off x="7739842" y="3125198"/>
            <a:ext cx="2519094" cy="1"/>
          </a:xfrm>
          <a:prstGeom prst="line">
            <a:avLst/>
          </a:prstGeom>
          <a:ln w="12700">
            <a:solidFill>
              <a:srgbClr val="008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C416E563-84E9-1142-BB78-CA63E06BD59D}"/>
              </a:ext>
            </a:extLst>
          </p:cNvPr>
          <p:cNvCxnSpPr>
            <a:cxnSpLocks/>
          </p:cNvCxnSpPr>
          <p:nvPr/>
        </p:nvCxnSpPr>
        <p:spPr>
          <a:xfrm>
            <a:off x="3977556" y="3686964"/>
            <a:ext cx="3727771" cy="0"/>
          </a:xfrm>
          <a:prstGeom prst="line">
            <a:avLst/>
          </a:prstGeom>
          <a:ln w="12700">
            <a:solidFill>
              <a:srgbClr val="008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B94435BC-D51B-9E45-B376-BACB2D1765F9}"/>
              </a:ext>
            </a:extLst>
          </p:cNvPr>
          <p:cNvCxnSpPr>
            <a:cxnSpLocks/>
            <a:endCxn id="21" idx="3"/>
          </p:cNvCxnSpPr>
          <p:nvPr/>
        </p:nvCxnSpPr>
        <p:spPr>
          <a:xfrm>
            <a:off x="9052068" y="3686967"/>
            <a:ext cx="2088140" cy="8571"/>
          </a:xfrm>
          <a:prstGeom prst="line">
            <a:avLst/>
          </a:prstGeom>
          <a:ln w="12700">
            <a:solidFill>
              <a:srgbClr val="008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4FD2C223-106C-CE40-A3EB-6056E683CE6E}"/>
              </a:ext>
            </a:extLst>
          </p:cNvPr>
          <p:cNvCxnSpPr>
            <a:cxnSpLocks/>
            <a:endCxn id="73" idx="1"/>
          </p:cNvCxnSpPr>
          <p:nvPr/>
        </p:nvCxnSpPr>
        <p:spPr>
          <a:xfrm flipV="1">
            <a:off x="2898644" y="4331979"/>
            <a:ext cx="4916125" cy="22756"/>
          </a:xfrm>
          <a:prstGeom prst="line">
            <a:avLst/>
          </a:prstGeom>
          <a:ln w="12700">
            <a:solidFill>
              <a:srgbClr val="008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3A713534-56C0-8248-8500-8C779B7DBD4B}"/>
              </a:ext>
            </a:extLst>
          </p:cNvPr>
          <p:cNvCxnSpPr/>
          <p:nvPr/>
        </p:nvCxnSpPr>
        <p:spPr>
          <a:xfrm flipV="1">
            <a:off x="10337946" y="4354692"/>
            <a:ext cx="689987" cy="1"/>
          </a:xfrm>
          <a:prstGeom prst="line">
            <a:avLst/>
          </a:prstGeom>
          <a:ln w="12700">
            <a:solidFill>
              <a:srgbClr val="008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0270F675-6621-B248-8738-ED6069AC905E}"/>
              </a:ext>
            </a:extLst>
          </p:cNvPr>
          <p:cNvCxnSpPr>
            <a:cxnSpLocks/>
            <a:stCxn id="20" idx="1"/>
          </p:cNvCxnSpPr>
          <p:nvPr/>
        </p:nvCxnSpPr>
        <p:spPr>
          <a:xfrm>
            <a:off x="2825649" y="5098058"/>
            <a:ext cx="6226419" cy="0"/>
          </a:xfrm>
          <a:prstGeom prst="line">
            <a:avLst/>
          </a:prstGeom>
          <a:ln w="12700">
            <a:solidFill>
              <a:srgbClr val="008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3DC5CBA9-F4AF-EA49-BF47-0BE85D33898A}"/>
              </a:ext>
            </a:extLst>
          </p:cNvPr>
          <p:cNvCxnSpPr>
            <a:cxnSpLocks/>
            <a:endCxn id="20" idx="3"/>
          </p:cNvCxnSpPr>
          <p:nvPr/>
        </p:nvCxnSpPr>
        <p:spPr>
          <a:xfrm>
            <a:off x="10326377" y="5083614"/>
            <a:ext cx="813831" cy="14444"/>
          </a:xfrm>
          <a:prstGeom prst="line">
            <a:avLst/>
          </a:prstGeom>
          <a:ln w="12700">
            <a:solidFill>
              <a:srgbClr val="008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B5FEC4F0-4CEE-BF4C-A258-64EE611C33E1}"/>
              </a:ext>
            </a:extLst>
          </p:cNvPr>
          <p:cNvCxnSpPr/>
          <p:nvPr/>
        </p:nvCxnSpPr>
        <p:spPr>
          <a:xfrm flipV="1">
            <a:off x="9052068" y="5745052"/>
            <a:ext cx="1975865" cy="1"/>
          </a:xfrm>
          <a:prstGeom prst="line">
            <a:avLst/>
          </a:prstGeom>
          <a:ln w="12700">
            <a:solidFill>
              <a:srgbClr val="008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6BE42C41-160D-9848-812B-F7F90B48D019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2898644" y="5770925"/>
            <a:ext cx="4773912" cy="0"/>
          </a:xfrm>
          <a:prstGeom prst="line">
            <a:avLst/>
          </a:prstGeom>
          <a:ln w="12700">
            <a:solidFill>
              <a:srgbClr val="008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5BA2C5D-2A2B-CB4E-9068-A5B96BCF1CB3}"/>
              </a:ext>
            </a:extLst>
          </p:cNvPr>
          <p:cNvSpPr txBox="1"/>
          <p:nvPr/>
        </p:nvSpPr>
        <p:spPr>
          <a:xfrm>
            <a:off x="11394213" y="6426503"/>
            <a:ext cx="2580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434DCFF0-3E38-6D4E-BF4F-CE80CBFDD836}"/>
              </a:ext>
            </a:extLst>
          </p:cNvPr>
          <p:cNvSpPr/>
          <p:nvPr/>
        </p:nvSpPr>
        <p:spPr>
          <a:xfrm>
            <a:off x="2874183" y="3479861"/>
            <a:ext cx="10447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>
                <a:solidFill>
                  <a:srgbClr val="19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Esquemas diferenciales</a:t>
            </a:r>
            <a:endParaRPr lang="es-419" sz="1100">
              <a:solidFill>
                <a:srgbClr val="1970C0"/>
              </a:solidFill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57A728FE-8C07-B646-9A29-1DF1755C36B4}"/>
              </a:ext>
            </a:extLst>
          </p:cNvPr>
          <p:cNvSpPr/>
          <p:nvPr/>
        </p:nvSpPr>
        <p:spPr>
          <a:xfrm>
            <a:off x="7814769" y="4116535"/>
            <a:ext cx="10447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>
                <a:solidFill>
                  <a:srgbClr val="00B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Esquemas diferenciales</a:t>
            </a:r>
            <a:endParaRPr lang="es-419" sz="1100">
              <a:solidFill>
                <a:srgbClr val="00B1F0"/>
              </a:solidFill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D15493E5-DB17-8543-BC5E-CFE54D6A91A3}"/>
              </a:ext>
            </a:extLst>
          </p:cNvPr>
          <p:cNvSpPr/>
          <p:nvPr/>
        </p:nvSpPr>
        <p:spPr>
          <a:xfrm>
            <a:off x="5028500" y="2360989"/>
            <a:ext cx="1489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00">
                <a:solidFill>
                  <a:srgbClr val="19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Esquemas</a:t>
            </a:r>
          </a:p>
          <a:p>
            <a:pPr algn="ctr"/>
            <a:r>
              <a:rPr lang="es-ES" sz="1000">
                <a:solidFill>
                  <a:srgbClr val="19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diferenciales</a:t>
            </a:r>
            <a:endParaRPr lang="es-419" sz="1000">
              <a:solidFill>
                <a:srgbClr val="1970C0"/>
              </a:solidFill>
            </a:endParaRP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068A5BBC-D189-7343-BE38-1B976CE777F8}"/>
              </a:ext>
            </a:extLst>
          </p:cNvPr>
          <p:cNvSpPr/>
          <p:nvPr/>
        </p:nvSpPr>
        <p:spPr>
          <a:xfrm>
            <a:off x="9952150" y="2358811"/>
            <a:ext cx="1489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00">
                <a:solidFill>
                  <a:srgbClr val="19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Esquemas</a:t>
            </a:r>
          </a:p>
          <a:p>
            <a:pPr algn="ctr"/>
            <a:r>
              <a:rPr lang="es-ES" sz="1000">
                <a:solidFill>
                  <a:srgbClr val="19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diferenciales</a:t>
            </a:r>
            <a:endParaRPr lang="es-419" sz="1000">
              <a:solidFill>
                <a:srgbClr val="1970C0"/>
              </a:solidFill>
            </a:endParaRPr>
          </a:p>
        </p:txBody>
      </p: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FDC31EB9-5162-8B4F-A3BD-1D2939536943}"/>
              </a:ext>
            </a:extLst>
          </p:cNvPr>
          <p:cNvCxnSpPr/>
          <p:nvPr/>
        </p:nvCxnSpPr>
        <p:spPr>
          <a:xfrm>
            <a:off x="10284694" y="2319365"/>
            <a:ext cx="0" cy="313609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C695D9D-027C-17CE-68B0-3BA4185EB91D}"/>
              </a:ext>
            </a:extLst>
          </p:cNvPr>
          <p:cNvSpPr txBox="1"/>
          <p:nvPr/>
        </p:nvSpPr>
        <p:spPr>
          <a:xfrm>
            <a:off x="2897290" y="6010758"/>
            <a:ext cx="1390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Fuente: CRA</a:t>
            </a:r>
            <a:endParaRPr lang="es-CO" sz="1400" dirty="0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661440D-1647-D519-A6DA-5C4EE560A5A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9830"/>
            <a:ext cx="12191237" cy="811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33">
            <a:extLst>
              <a:ext uri="{FF2B5EF4-FFF2-40B4-BE49-F238E27FC236}">
                <a16:creationId xmlns:a16="http://schemas.microsoft.com/office/drawing/2014/main" id="{A94654D6-5CBE-91AC-C225-1840406BD98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384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ángulo 71">
            <a:extLst>
              <a:ext uri="{FF2B5EF4-FFF2-40B4-BE49-F238E27FC236}">
                <a16:creationId xmlns:a16="http://schemas.microsoft.com/office/drawing/2014/main" id="{AABEA081-B995-9A4D-9870-5B2175B30637}"/>
              </a:ext>
            </a:extLst>
          </p:cNvPr>
          <p:cNvSpPr/>
          <p:nvPr/>
        </p:nvSpPr>
        <p:spPr>
          <a:xfrm>
            <a:off x="976300" y="1997839"/>
            <a:ext cx="740446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2C7"/>
              </a:buClr>
              <a:buSzPct val="150000"/>
              <a:buFont typeface="Arial" panose="020B0604020202020204" pitchFamily="34" charset="0"/>
              <a:buChar char="•"/>
            </a:pPr>
            <a:r>
              <a:rPr lang="es-ES_tradnl" sz="2400" dirty="0">
                <a:ea typeface="Calibri"/>
                <a:cs typeface="Calibri"/>
                <a:sym typeface="Calibri"/>
              </a:rPr>
              <a:t>Identificación del problema *</a:t>
            </a:r>
          </a:p>
          <a:p>
            <a:pPr marL="285750" indent="-285750">
              <a:buClr>
                <a:srgbClr val="0072C7"/>
              </a:buClr>
              <a:buSzPct val="150000"/>
              <a:buFont typeface="Arial" panose="020B0604020202020204" pitchFamily="34" charset="0"/>
              <a:buChar char="•"/>
            </a:pPr>
            <a:r>
              <a:rPr lang="es-ES_tradnl" sz="2400" dirty="0">
                <a:ea typeface="Calibri"/>
                <a:cs typeface="Calibri"/>
                <a:sym typeface="Calibri"/>
              </a:rPr>
              <a:t>Identificación de soluciones (7 mecanismos)</a:t>
            </a:r>
          </a:p>
          <a:p>
            <a:pPr marL="800100" lvl="1" indent="-342900">
              <a:buClr>
                <a:srgbClr val="0072C7"/>
              </a:buClr>
              <a:buSzPct val="80000"/>
              <a:buFont typeface="Courier New" panose="02070309020205020404" pitchFamily="49" charset="0"/>
              <a:buChar char="o"/>
            </a:pPr>
            <a:r>
              <a:rPr lang="es-ES_tradnl" sz="1900" dirty="0">
                <a:cs typeface="Calibri"/>
                <a:sym typeface="Calibri"/>
              </a:rPr>
              <a:t>Analizar la viabilidad de las alternativas (</a:t>
            </a:r>
            <a:r>
              <a:rPr lang="es-MX" sz="1900" dirty="0">
                <a:cs typeface="Calibri"/>
              </a:rPr>
              <a:t>limitaciones)</a:t>
            </a:r>
          </a:p>
          <a:p>
            <a:pPr marL="800100" lvl="1" indent="-342900">
              <a:buClr>
                <a:srgbClr val="0072C7"/>
              </a:buClr>
              <a:buSzPct val="80000"/>
              <a:buFont typeface="Courier New" panose="02070309020205020404" pitchFamily="49" charset="0"/>
              <a:buChar char="o"/>
            </a:pPr>
            <a:r>
              <a:rPr lang="es-MX" sz="1900" dirty="0">
                <a:cs typeface="Calibri"/>
              </a:rPr>
              <a:t>Importancia, garantía, pertinencia y competencia de la CRA </a:t>
            </a:r>
          </a:p>
          <a:p>
            <a:pPr marL="285750" indent="-285750">
              <a:buClr>
                <a:srgbClr val="0072C7"/>
              </a:buClr>
              <a:buSzPct val="150000"/>
              <a:buFont typeface="Arial" panose="020B0604020202020204" pitchFamily="34" charset="0"/>
              <a:buChar char="•"/>
            </a:pPr>
            <a:r>
              <a:rPr lang="es-ES_tradnl" sz="2400" dirty="0">
                <a:ea typeface="Calibri"/>
                <a:cs typeface="Calibri"/>
                <a:sym typeface="Calibri"/>
              </a:rPr>
              <a:t>Priorización de 3 mecanismos:</a:t>
            </a:r>
          </a:p>
          <a:p>
            <a:pPr marL="800100" lvl="1" indent="-342900">
              <a:buClr>
                <a:srgbClr val="0072C7"/>
              </a:buClr>
              <a:buSzPct val="80000"/>
              <a:buFont typeface="Courier New" panose="02070309020205020404" pitchFamily="49" charset="0"/>
              <a:buChar char="o"/>
            </a:pPr>
            <a:r>
              <a:rPr lang="es-ES_tradnl" sz="2000" dirty="0">
                <a:ea typeface="Calibri"/>
                <a:cs typeface="Calibri"/>
                <a:sym typeface="Calibri"/>
              </a:rPr>
              <a:t>Cuantificar los costos </a:t>
            </a:r>
          </a:p>
          <a:p>
            <a:pPr marL="800100" lvl="1" indent="-342900">
              <a:buClr>
                <a:srgbClr val="0072C7"/>
              </a:buClr>
              <a:buSzPct val="80000"/>
              <a:buFont typeface="Courier New" panose="02070309020205020404" pitchFamily="49" charset="0"/>
              <a:buChar char="o"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</a:rPr>
              <a:t>Análisis de canales de transmisión de costos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0072C7"/>
              </a:buClr>
              <a:buSzPct val="150000"/>
              <a:buFont typeface="Arial" panose="020B0604020202020204" pitchFamily="34" charset="0"/>
              <a:buChar char="•"/>
            </a:pPr>
            <a:r>
              <a:rPr lang="es-ES_tradnl" sz="2400" dirty="0">
                <a:cs typeface="Calibri"/>
              </a:rPr>
              <a:t>Propuestas regulatorias / análisis de impacto</a:t>
            </a:r>
          </a:p>
          <a:p>
            <a:pPr marL="800100" lvl="1" indent="-342900">
              <a:buClr>
                <a:srgbClr val="0072C7"/>
              </a:buClr>
              <a:buSzPct val="80000"/>
              <a:buFont typeface="Courier New" panose="02070309020205020404" pitchFamily="49" charset="0"/>
              <a:buChar char="o"/>
            </a:pPr>
            <a:r>
              <a:rPr lang="es-ES_tradnl" sz="2000" dirty="0">
                <a:cs typeface="Calibri"/>
              </a:rPr>
              <a:t>Simulaciones con prestadores</a:t>
            </a:r>
          </a:p>
        </p:txBody>
      </p:sp>
      <p:sp>
        <p:nvSpPr>
          <p:cNvPr id="78" name="Título 1">
            <a:extLst>
              <a:ext uri="{FF2B5EF4-FFF2-40B4-BE49-F238E27FC236}">
                <a16:creationId xmlns:a16="http://schemas.microsoft.com/office/drawing/2014/main" id="{AA9B560B-5A13-D84C-A288-CE8E16AF94BF}"/>
              </a:ext>
            </a:extLst>
          </p:cNvPr>
          <p:cNvSpPr txBox="1">
            <a:spLocks/>
          </p:cNvSpPr>
          <p:nvPr/>
        </p:nvSpPr>
        <p:spPr>
          <a:xfrm>
            <a:off x="372862" y="824405"/>
            <a:ext cx="11611992" cy="819498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C86750"/>
                </a:solidFill>
                <a:latin typeface="+mn-lt"/>
                <a:ea typeface="+mn-ea"/>
                <a:cs typeface="+mn-cs"/>
              </a:rPr>
              <a:t>inclusión de criterios de DHAS</a:t>
            </a:r>
            <a:endParaRPr lang="es-MX" sz="4000" dirty="0">
              <a:solidFill>
                <a:srgbClr val="C8675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es-MX" sz="4000" b="0" spc="-300" dirty="0">
                <a:solidFill>
                  <a:srgbClr val="6BB4BF"/>
                </a:solidFill>
                <a:latin typeface="+mn-lt"/>
                <a:ea typeface="+mn-ea"/>
                <a:cs typeface="+mn-cs"/>
              </a:rPr>
              <a:t>                                  con énfasis en asequibilidad </a:t>
            </a:r>
            <a:endParaRPr lang="es-CO" sz="4000" b="0" spc="-300" dirty="0">
              <a:solidFill>
                <a:srgbClr val="6BB4B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DFD3A4A-BF0A-C44D-A740-1E11BF648B09}"/>
              </a:ext>
            </a:extLst>
          </p:cNvPr>
          <p:cNvSpPr txBox="1"/>
          <p:nvPr/>
        </p:nvSpPr>
        <p:spPr>
          <a:xfrm>
            <a:off x="11389259" y="6426503"/>
            <a:ext cx="413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240BE840-C3E2-27FC-5DF1-453EF4ED1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2">
            <a:extLst>
              <a:ext uri="{FF2B5EF4-FFF2-40B4-BE49-F238E27FC236}">
                <a16:creationId xmlns:a16="http://schemas.microsoft.com/office/drawing/2014/main" id="{15D0EC84-93C8-3B67-48C1-9A88CC184088}"/>
              </a:ext>
            </a:extLst>
          </p:cNvPr>
          <p:cNvSpPr/>
          <p:nvPr/>
        </p:nvSpPr>
        <p:spPr>
          <a:xfrm>
            <a:off x="8717872" y="0"/>
            <a:ext cx="3473366" cy="6426503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33">
            <a:extLst>
              <a:ext uri="{FF2B5EF4-FFF2-40B4-BE49-F238E27FC236}">
                <a16:creationId xmlns:a16="http://schemas.microsoft.com/office/drawing/2014/main" id="{C04BDFD5-C223-9BED-A467-B075CDBA10E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41" y="586593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43E44C6-ABCC-DF8B-454C-28EA42AB5688}"/>
              </a:ext>
            </a:extLst>
          </p:cNvPr>
          <p:cNvSpPr/>
          <p:nvPr/>
        </p:nvSpPr>
        <p:spPr>
          <a:xfrm>
            <a:off x="785655" y="5075605"/>
            <a:ext cx="3758354" cy="1216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>
                <a:solidFill>
                  <a:schemeClr val="tx1"/>
                </a:solidFill>
              </a:rPr>
              <a:t>Participación</a:t>
            </a:r>
            <a:r>
              <a:rPr lang="en-US" sz="1500" b="1" dirty="0">
                <a:solidFill>
                  <a:schemeClr val="tx1"/>
                </a:solidFill>
              </a:rPr>
              <a:t> de </a:t>
            </a:r>
            <a:r>
              <a:rPr lang="en-US" sz="1500" b="1" dirty="0" err="1">
                <a:solidFill>
                  <a:schemeClr val="tx1"/>
                </a:solidFill>
              </a:rPr>
              <a:t>empresas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usuarios</a:t>
            </a:r>
            <a:r>
              <a:rPr lang="en-US" sz="1500" b="1" dirty="0">
                <a:solidFill>
                  <a:schemeClr val="tx1"/>
                </a:solidFill>
              </a:rPr>
              <a:t> y </a:t>
            </a:r>
            <a:r>
              <a:rPr lang="en-US" sz="1500" b="1" dirty="0" err="1">
                <a:solidFill>
                  <a:schemeClr val="tx1"/>
                </a:solidFill>
              </a:rPr>
              <a:t>entidades</a:t>
            </a:r>
            <a:r>
              <a:rPr lang="en-US" sz="1500" b="1" dirty="0">
                <a:solidFill>
                  <a:schemeClr val="tx1"/>
                </a:solidFill>
              </a:rPr>
              <a:t> del sector </a:t>
            </a:r>
            <a:r>
              <a:rPr lang="en-US" sz="1500" b="1" dirty="0" err="1">
                <a:solidFill>
                  <a:schemeClr val="tx1"/>
                </a:solidFill>
              </a:rPr>
              <a:t>nacionales</a:t>
            </a:r>
            <a:r>
              <a:rPr lang="en-US" sz="1500" b="1" dirty="0">
                <a:solidFill>
                  <a:schemeClr val="tx1"/>
                </a:solidFill>
              </a:rPr>
              <a:t> y </a:t>
            </a:r>
            <a:r>
              <a:rPr lang="en-US" sz="1500" b="1" dirty="0" err="1">
                <a:solidFill>
                  <a:schemeClr val="tx1"/>
                </a:solidFill>
              </a:rPr>
              <a:t>subnacionales</a:t>
            </a:r>
            <a:endParaRPr lang="es-CO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09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owerPoint-VIConferenciaLATINOSAN  -  Read-Only" id="{8C7BCC4A-DF5A-4B24-87C5-4977EC384C28}" vid="{8DBCE9BF-3593-46CB-ACDC-C41176299DD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6034</TotalTime>
  <Words>891</Words>
  <Application>Microsoft Office PowerPoint</Application>
  <PresentationFormat>Panorámica</PresentationFormat>
  <Paragraphs>105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AktivGrotesk-Thin</vt:lpstr>
      <vt:lpstr>Arial</vt:lpstr>
      <vt:lpstr>Calibri</vt:lpstr>
      <vt:lpstr>Calibri Light</vt:lpstr>
      <vt:lpstr>Courier New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ariel duranboger</dc:creator>
  <cp:lastModifiedBy>Usuario de Windows</cp:lastModifiedBy>
  <cp:revision>10</cp:revision>
  <dcterms:created xsi:type="dcterms:W3CDTF">2022-09-06T09:57:48Z</dcterms:created>
  <dcterms:modified xsi:type="dcterms:W3CDTF">2022-10-11T18:11:26Z</dcterms:modified>
</cp:coreProperties>
</file>