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7" r:id="rId2"/>
    <p:sldId id="268" r:id="rId3"/>
    <p:sldId id="408" r:id="rId4"/>
    <p:sldId id="418" r:id="rId5"/>
    <p:sldId id="265" r:id="rId6"/>
    <p:sldId id="406" r:id="rId7"/>
    <p:sldId id="409" r:id="rId8"/>
    <p:sldId id="405" r:id="rId9"/>
    <p:sldId id="425" r:id="rId10"/>
    <p:sldId id="420" r:id="rId11"/>
    <p:sldId id="424" r:id="rId12"/>
    <p:sldId id="421" r:id="rId13"/>
    <p:sldId id="422" r:id="rId14"/>
    <p:sldId id="428" r:id="rId15"/>
    <p:sldId id="431" r:id="rId16"/>
    <p:sldId id="264" r:id="rId17"/>
    <p:sldId id="411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6750"/>
    <a:srgbClr val="BB654E"/>
    <a:srgbClr val="165C78"/>
    <a:srgbClr val="CD8E7D"/>
    <a:srgbClr val="14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87" autoAdjust="0"/>
  </p:normalViewPr>
  <p:slideViewPr>
    <p:cSldViewPr snapToGrid="0" showGuides="1">
      <p:cViewPr varScale="1">
        <p:scale>
          <a:sx n="51" d="100"/>
          <a:sy n="51" d="100"/>
        </p:scale>
        <p:origin x="1392" y="78"/>
      </p:cViewPr>
      <p:guideLst>
        <p:guide orient="horz" pos="2183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06994-470E-48C7-9E94-3876371FB542}" type="datetimeFigureOut">
              <a:rPr lang="es-ES" smtClean="0"/>
              <a:t>12/10/2022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2E28D-D4B7-439A-A031-5F86FE7A9D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14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dispositiva sirve como Pantalla inicial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8964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es una Carátula de separación de sección, cuando a lo largo de la presentación se quiera comenzar un nuevo tema.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54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 esta diapositiva se quiere destacar como SENASA se prepara para brindar mejor asistencia técnica. </a:t>
            </a:r>
            <a:br>
              <a:rPr lang="es-MX" dirty="0"/>
            </a:br>
            <a:r>
              <a:rPr lang="es-MX" dirty="0"/>
              <a:t>Luego en las siguientes diapositivas, se van citando como efectivamente llega esa asistencia técnica a los diferentes actores: prestadores, usuarios, otros.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79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8600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6126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highlight>
                  <a:srgbClr val="FFFF00"/>
                </a:highlight>
              </a:rPr>
              <a:t>Dan </a:t>
            </a:r>
            <a:r>
              <a:rPr lang="es-ES" dirty="0" err="1">
                <a:highlight>
                  <a:srgbClr val="FFFF00"/>
                </a:highlight>
              </a:rPr>
              <a:t>éndasis</a:t>
            </a:r>
            <a:r>
              <a:rPr lang="es-ES" dirty="0">
                <a:highlight>
                  <a:srgbClr val="FFFF00"/>
                </a:highlight>
              </a:rPr>
              <a:t> a la desinfección del agua. Tiene un programa por departamento. Igual a los sistemas que no construyen se le apoya con los </a:t>
            </a:r>
            <a:r>
              <a:rPr lang="es-ES" dirty="0" err="1">
                <a:highlight>
                  <a:srgbClr val="FFFF00"/>
                </a:highlight>
              </a:rPr>
              <a:t>hipocloradores</a:t>
            </a:r>
            <a:r>
              <a:rPr lang="es-ES" dirty="0">
                <a:highlight>
                  <a:srgbClr val="FFFF00"/>
                </a:highlight>
              </a:rPr>
              <a:t>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455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es una Carátula de separación de sección, cuando a lo largo de la presentación se quiera comenzar un nuevo tema.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537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Modelo 1 de Diapositiva para presentar videos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729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Diapositiva para Hoja de vida del expositor/a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95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dispositiva caratula principal de la presentación. Podrán cambiar la fotografía por una de su preferencia, ya sea vertical u horizontal.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21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es una Carátula de separación de sección, cuando a lo largo de la presentación se quiera comenzar un nuevo tema.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168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es una Carátula de separación de sección, cuando a lo largo de la presentación se quiera comenzar un nuevo tema.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391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¿cómo se han generado estas modalidades de asistencia técnica a prestadores rurales? </a:t>
            </a:r>
          </a:p>
          <a:p>
            <a:r>
              <a:rPr lang="es-ES" dirty="0"/>
              <a:t>SENASA, fue creado en 1972, con el objetivo de apoyar a las organizaciones comunitarias para que se constituyan en juntas de saneamiento para la provisión del servicio. SENASA realiza, también, asesoramiento técnico, administrativo y financiero a las juntas de saneamiento. </a:t>
            </a:r>
          </a:p>
          <a:p>
            <a:endParaRPr lang="es-ES" dirty="0"/>
          </a:p>
          <a:p>
            <a:r>
              <a:rPr lang="es-ES" dirty="0"/>
              <a:t>El éxito de la estrategia rural de agua y saneamiento (fundamentalmente de agua) de Paraguay reside en condiciones singulares y debe evaluarse en un contexto marcado por lograr Objetivos de Desarrollo del Milenio, donde el énfasis se puso en dar cobertura mejorada a la población sin servicio, antes que en la gestión de los servicios sostenibles, como es el objetivo de los Objetivos de Desarrollo Sostenible (ODS)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16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Diapositiva para Subtítulos Nivel 1, con presencia de fotografía y caja de texto. Si requieren la foto puede ser reemplazad por otra o por un gráfico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91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91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De los sistemas que se construyen el 90% sigue funcionando de alguna manera, a través del modelo de gestión. Ahora el desafío es mejorar la calidad del servicios. Con estudios del BID se concluye este % </a:t>
            </a:r>
            <a:endParaRPr lang="es-ES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68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DF792-3D24-4537-A72C-FAB248D09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388CE5-9C8B-9CAC-B3BF-29FF49662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389FD6-F0C9-787C-45D6-D075D33D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5EE-D888-4D9D-994A-A1C6CEC7F0D6}" type="datetimeFigureOut">
              <a:rPr lang="es-ES" smtClean="0"/>
              <a:t>12/10/2022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28ADC8-86F3-CD54-9912-A47C3EA9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36E203-7D45-3D56-3BAF-13C3C015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F87B-DC18-4F4E-9340-A13EBF595D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31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04892-B9D6-1102-49F1-F6281FBD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E84524-B2BE-6065-D7E8-9C8E6B4B4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9E3E3A-A78E-7581-0166-A51692A9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5EE-D888-4D9D-994A-A1C6CEC7F0D6}" type="datetimeFigureOut">
              <a:rPr lang="es-ES" smtClean="0"/>
              <a:t>12/10/2022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E66671-8658-F57D-5A2E-E1A0E86D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99715C-B7EF-AB24-7CB0-814F39E8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F87B-DC18-4F4E-9340-A13EBF595D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72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C45ACD-4E58-0E3B-D063-0A8D5EDCA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67A5E8-0C71-22D6-DD9D-4292E2C5D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0BD9D7-044C-0698-DB67-5FD12302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5EE-D888-4D9D-994A-A1C6CEC7F0D6}" type="datetimeFigureOut">
              <a:rPr lang="es-ES" smtClean="0"/>
              <a:t>12/10/2022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4A321-EC1A-FFEF-AEBE-0EEC1010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EF44A-9384-0CA5-20EC-4F96748E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F87B-DC18-4F4E-9340-A13EBF595D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25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77058-51CA-71EE-4649-0E0551A1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C4F2B4-5A9A-940D-44DA-8A145F098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0F8D62-9222-270A-A3C8-CCDE3E09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5EE-D888-4D9D-994A-A1C6CEC7F0D6}" type="datetimeFigureOut">
              <a:rPr lang="es-ES" smtClean="0"/>
              <a:t>12/10/2022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5F3322-8D88-0394-9A0B-7BA7B519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3F5A9E-4E8E-6217-9A5B-0C62F727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F87B-DC18-4F4E-9340-A13EBF595D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01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65CF5-2C0E-45B2-CAB2-6FD426A1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CF49A2-8CA7-2233-50CD-48E4B3FE2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AFB08-52FB-3F1E-C86F-7410AAE6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5EE-D888-4D9D-994A-A1C6CEC7F0D6}" type="datetimeFigureOut">
              <a:rPr lang="es-ES" smtClean="0"/>
              <a:t>12/10/2022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AD3CFF-A884-2837-3FFB-B02A3D0A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1DFACF-A428-1C1F-90C3-496DE214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F87B-DC18-4F4E-9340-A13EBF595D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BC376-61A6-3D33-7AB8-399F25F8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343AD3-7BDC-6ECC-C139-1CF710D62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764261-E79F-5A04-3D84-6F24843FB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78F210-6149-723C-716D-9B94A3E4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5EE-D888-4D9D-994A-A1C6CEC7F0D6}" type="datetimeFigureOut">
              <a:rPr lang="es-ES" smtClean="0"/>
              <a:t>12/10/2022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F7068F-26A3-DFFF-940D-858A6B40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F2C9BD-1AE6-A81F-4C6D-0B01B375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F87B-DC18-4F4E-9340-A13EBF595D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18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5DFAB-C6FD-0E74-BD56-47741618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731770-9B81-42C0-8CBA-6A9C6583B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F09FAB-32AB-F4E5-D86F-671389E87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187C68-58E2-B782-7FC4-9AE8C1E1B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DD5B39-DEF9-B824-30D5-B9261FB21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EBA09B-E0FD-3ED4-6D8E-D229AD70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5EE-D888-4D9D-994A-A1C6CEC7F0D6}" type="datetimeFigureOut">
              <a:rPr lang="es-ES" smtClean="0"/>
              <a:t>12/10/2022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1BF7F9-6254-0604-C712-6DDCAE11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199D16-3176-0D03-F95E-8667EF16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F87B-DC18-4F4E-9340-A13EBF595D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47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C0CC2-58E0-80D7-D1AE-31D6E3B2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A21E5D-B7D9-2D49-87C3-4F98EB32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5EE-D888-4D9D-994A-A1C6CEC7F0D6}" type="datetimeFigureOut">
              <a:rPr lang="es-ES" smtClean="0"/>
              <a:t>12/10/2022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752E57-E1B4-2B2D-4E95-99136D4E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51AB06-D83A-B689-847F-4F348564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F87B-DC18-4F4E-9340-A13EBF595D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66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E32A38-15CE-CD16-D7D9-E5FA9B80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5EE-D888-4D9D-994A-A1C6CEC7F0D6}" type="datetimeFigureOut">
              <a:rPr lang="es-ES" smtClean="0"/>
              <a:t>12/10/2022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5D0D44-F38A-7BF3-B286-59361798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9BA2A7-06E9-CD2D-3AF1-C670C4D1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F87B-DC18-4F4E-9340-A13EBF595D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78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7952C-9AC2-B393-F18F-0F1429C1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A88115-4DF2-85C7-CC85-C782BA31E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A023E6-8635-6FF3-F9D6-F9498434C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D55659-8C92-3CC3-C348-CD10BA28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5EE-D888-4D9D-994A-A1C6CEC7F0D6}" type="datetimeFigureOut">
              <a:rPr lang="es-ES" smtClean="0"/>
              <a:t>12/10/2022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BF099E-CA4D-58BB-CEAB-09CE8B63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998C3A-8835-D61A-C4A6-002E44B4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F87B-DC18-4F4E-9340-A13EBF595D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15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8A794-C354-E82D-E72B-A23A9423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11DBE6-A69A-14CC-2D89-8604313C5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930BD5-DF5F-50E8-A870-BD167AD5E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DB7F1E-E434-BA09-5777-C688EFA4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5EE-D888-4D9D-994A-A1C6CEC7F0D6}" type="datetimeFigureOut">
              <a:rPr lang="es-ES" smtClean="0"/>
              <a:t>12/10/2022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540B4-D466-172C-1FBD-77901F99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FB2ACB-2C9B-D586-56C0-A3C75233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F87B-DC18-4F4E-9340-A13EBF595D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77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F3F5CE-592E-CADE-EC14-F2CA574C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4E37F4-FE77-E867-AD16-2825CD844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0B086-02FB-4BBF-D65C-5C6C275AD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05EE-D888-4D9D-994A-A1C6CEC7F0D6}" type="datetimeFigureOut">
              <a:rPr lang="es-ES" smtClean="0"/>
              <a:t>12/10/2022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18373-9212-7A02-7287-9AFAD1314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79C4E1-7E03-134E-262D-79E519BD5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F87B-DC18-4F4E-9340-A13EBF595D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50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vAfZZJYwTE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2B6B17-2ED0-A23C-C6E4-81A5EEE01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3F4A59A-4570-783E-72E3-DD3E78138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092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602" y="3981399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69" y="5453866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F631D3-B553-B022-AD51-CA1416622ACD}"/>
              </a:ext>
            </a:extLst>
          </p:cNvPr>
          <p:cNvSpPr txBox="1"/>
          <p:nvPr/>
        </p:nvSpPr>
        <p:spPr>
          <a:xfrm>
            <a:off x="1198180" y="1333630"/>
            <a:ext cx="1082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4800" dirty="0">
                <a:solidFill>
                  <a:srgbClr val="BB6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¿Qué estamos haciendo desde </a:t>
            </a:r>
            <a:r>
              <a:rPr lang="es-ES" sz="4800" b="1" dirty="0">
                <a:solidFill>
                  <a:srgbClr val="BB6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SENASA </a:t>
            </a:r>
            <a:r>
              <a:rPr lang="es-ES" sz="4800" dirty="0">
                <a:solidFill>
                  <a:srgbClr val="BB6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para superar estos desafíos </a:t>
            </a:r>
            <a:r>
              <a:rPr lang="es-ES" sz="4800" b="1" dirty="0">
                <a:solidFill>
                  <a:srgbClr val="BB6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desde la asistencia técnica?</a:t>
            </a:r>
            <a:endParaRPr lang="es-ES" sz="4800" b="1" dirty="0">
              <a:solidFill>
                <a:srgbClr val="BB654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7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D7A4F0-C31B-28D6-D422-447769A6DF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9925" r="797" b="6493"/>
          <a:stretch/>
        </p:blipFill>
        <p:spPr>
          <a:xfrm>
            <a:off x="4212962" y="489329"/>
            <a:ext cx="7996623" cy="388714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273643" y="785669"/>
            <a:ext cx="37356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>
                <a:solidFill>
                  <a:srgbClr val="BB654E"/>
                </a:solidFill>
              </a:rPr>
              <a:t>Fortalecemos nuestras capacidades institucionales para mejorar la atención</a:t>
            </a:r>
            <a:endParaRPr lang="es-MX" sz="3200" b="1" dirty="0">
              <a:solidFill>
                <a:srgbClr val="BB654E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EC2D278-3171-B399-3B02-4A6006692ACA}"/>
              </a:ext>
            </a:extLst>
          </p:cNvPr>
          <p:cNvSpPr txBox="1"/>
          <p:nvPr/>
        </p:nvSpPr>
        <p:spPr>
          <a:xfrm>
            <a:off x="-11541" y="3574862"/>
            <a:ext cx="1991409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Capacidad de respuesta </a:t>
            </a:r>
          </a:p>
          <a:p>
            <a:pPr algn="ctr"/>
            <a:r>
              <a:rPr lang="es-ES" sz="1200" b="1" dirty="0">
                <a:latin typeface="Century Gothic" panose="020B0502020202020204" pitchFamily="34" charset="0"/>
              </a:rPr>
              <a:t>RÁPIDA + ARTICULADA</a:t>
            </a:r>
            <a:endParaRPr lang="es-ES" sz="1200" dirty="0">
              <a:latin typeface="Century Gothic" panose="020B0502020202020204" pitchFamily="34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411EA67-EF57-5C22-8CF4-2F4D6AF23D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7" t="41085" r="2030" b="5163"/>
          <a:stretch/>
        </p:blipFill>
        <p:spPr>
          <a:xfrm>
            <a:off x="-11541" y="4446811"/>
            <a:ext cx="6157828" cy="195697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3AB5CF7-2A51-D5E2-1B27-38D2EDF971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3" t="40630" r="2877"/>
          <a:stretch/>
        </p:blipFill>
        <p:spPr>
          <a:xfrm>
            <a:off x="6113012" y="4479469"/>
            <a:ext cx="6078988" cy="2149931"/>
          </a:xfrm>
          <a:prstGeom prst="rect">
            <a:avLst/>
          </a:prstGeom>
        </p:spPr>
      </p:pic>
      <p:sp>
        <p:nvSpPr>
          <p:cNvPr id="35" name="Flecha: hacia abajo 34">
            <a:extLst>
              <a:ext uri="{FF2B5EF4-FFF2-40B4-BE49-F238E27FC236}">
                <a16:creationId xmlns:a16="http://schemas.microsoft.com/office/drawing/2014/main" id="{9D180F6C-1201-BF2E-4018-CA2FC84490D0}"/>
              </a:ext>
            </a:extLst>
          </p:cNvPr>
          <p:cNvSpPr/>
          <p:nvPr/>
        </p:nvSpPr>
        <p:spPr>
          <a:xfrm rot="16200000">
            <a:off x="5992858" y="-1718910"/>
            <a:ext cx="205520" cy="12191238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5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7" name="Tabla 4">
            <a:extLst>
              <a:ext uri="{FF2B5EF4-FFF2-40B4-BE49-F238E27FC236}">
                <a16:creationId xmlns:a16="http://schemas.microsoft.com/office/drawing/2014/main" id="{A045A8A2-17D7-439F-D1D0-4FC373D8A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78912"/>
              </p:ext>
            </p:extLst>
          </p:nvPr>
        </p:nvGraphicFramePr>
        <p:xfrm>
          <a:off x="331832" y="1670829"/>
          <a:ext cx="11528336" cy="518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084">
                  <a:extLst>
                    <a:ext uri="{9D8B030D-6E8A-4147-A177-3AD203B41FA5}">
                      <a16:colId xmlns:a16="http://schemas.microsoft.com/office/drawing/2014/main" val="1940121755"/>
                    </a:ext>
                  </a:extLst>
                </a:gridCol>
                <a:gridCol w="2882084">
                  <a:extLst>
                    <a:ext uri="{9D8B030D-6E8A-4147-A177-3AD203B41FA5}">
                      <a16:colId xmlns:a16="http://schemas.microsoft.com/office/drawing/2014/main" val="1891363506"/>
                    </a:ext>
                  </a:extLst>
                </a:gridCol>
                <a:gridCol w="2882084">
                  <a:extLst>
                    <a:ext uri="{9D8B030D-6E8A-4147-A177-3AD203B41FA5}">
                      <a16:colId xmlns:a16="http://schemas.microsoft.com/office/drawing/2014/main" val="1509041389"/>
                    </a:ext>
                  </a:extLst>
                </a:gridCol>
                <a:gridCol w="2882084">
                  <a:extLst>
                    <a:ext uri="{9D8B030D-6E8A-4147-A177-3AD203B41FA5}">
                      <a16:colId xmlns:a16="http://schemas.microsoft.com/office/drawing/2014/main" val="1645192079"/>
                    </a:ext>
                  </a:extLst>
                </a:gridCol>
              </a:tblGrid>
              <a:tr h="1172139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014472"/>
                  </a:ext>
                </a:extLst>
              </a:tr>
              <a:tr h="872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/>
                        <a:t>Aula virtual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/>
                        <a:t>SENASA - BID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/>
                        <a:t>Escuela Taller</a:t>
                      </a:r>
                      <a:endParaRPr lang="es-ES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/>
                        <a:t>Agua FEM</a:t>
                      </a:r>
                      <a:endParaRPr lang="es-ES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Arte Social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13151"/>
                  </a:ext>
                </a:extLst>
              </a:tr>
              <a:tr h="171196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1800" b="0" dirty="0">
                          <a:latin typeface="Century Gothic" panose="020B0502020202020204" pitchFamily="34" charset="0"/>
                        </a:rPr>
                        <a:t>Diplomados en políticas del sector </a:t>
                      </a:r>
                      <a:r>
                        <a:rPr lang="es-ES" sz="1800" b="0" dirty="0" err="1">
                          <a:latin typeface="Century Gothic" panose="020B0502020202020204" pitchFamily="34" charset="0"/>
                        </a:rPr>
                        <a:t>AyS</a:t>
                      </a:r>
                      <a:endParaRPr lang="es-E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Formación de jóvenes en oficios relacionados a los servicios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AyS</a:t>
                      </a:r>
                      <a:endParaRPr lang="es-ES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Empoderamiento de la mujer en la gestión de los servicios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AyS</a:t>
                      </a:r>
                      <a:endParaRPr lang="es-ES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Cambios de comportamiento para mejorar la higiene, el pago de tarifas y la inclusión de jóvenes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06355"/>
                  </a:ext>
                </a:extLst>
              </a:tr>
              <a:tr h="143093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000" b="1" dirty="0"/>
                        <a:t>+ de 60 personas certificadas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+ de 90 jóvenes entre 15 y 18 años formándose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5255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3B6F4E3-2A99-3330-91A5-BB4C13CC77E3}"/>
              </a:ext>
            </a:extLst>
          </p:cNvPr>
          <p:cNvSpPr txBox="1"/>
          <p:nvPr/>
        </p:nvSpPr>
        <p:spPr>
          <a:xfrm>
            <a:off x="3610305" y="395592"/>
            <a:ext cx="840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BB654E"/>
                </a:solidFill>
              </a:rPr>
              <a:t>A nivel de prestación de asistencia técnica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E87EA31-AC95-AB86-63D0-0754C2C01BA3}"/>
              </a:ext>
            </a:extLst>
          </p:cNvPr>
          <p:cNvSpPr txBox="1"/>
          <p:nvPr/>
        </p:nvSpPr>
        <p:spPr>
          <a:xfrm>
            <a:off x="3378699" y="953998"/>
            <a:ext cx="86383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MX" sz="2400" dirty="0">
                <a:solidFill>
                  <a:srgbClr val="6BB4BF"/>
                </a:solidFill>
                <a:latin typeface="Century Gothic" panose="020B0502020202020204" pitchFamily="34" charset="0"/>
              </a:rPr>
              <a:t>con estrategias sociales, estructuras educativas</a:t>
            </a:r>
          </a:p>
        </p:txBody>
      </p:sp>
      <p:pic>
        <p:nvPicPr>
          <p:cNvPr id="5122" name="Picture 2" descr="online class Icon 4312621">
            <a:extLst>
              <a:ext uri="{FF2B5EF4-FFF2-40B4-BE49-F238E27FC236}">
                <a16:creationId xmlns:a16="http://schemas.microsoft.com/office/drawing/2014/main" id="{1FFC3C32-9CDB-E7E2-BD06-3A22DC55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85" y="1411455"/>
            <a:ext cx="1431277" cy="14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Forma&#10;&#10;Descripción generada automáticamente con confianza baja">
            <a:extLst>
              <a:ext uri="{FF2B5EF4-FFF2-40B4-BE49-F238E27FC236}">
                <a16:creationId xmlns:a16="http://schemas.microsoft.com/office/drawing/2014/main" id="{A3AD3128-ED21-1ED4-0F41-1A66466E2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177" y="1696419"/>
            <a:ext cx="1024758" cy="1024758"/>
          </a:xfrm>
          <a:prstGeom prst="rect">
            <a:avLst/>
          </a:prstGeom>
        </p:spPr>
      </p:pic>
      <p:pic>
        <p:nvPicPr>
          <p:cNvPr id="7" name="Imagen 6" descr="Forma&#10;&#10;Descripción generada automáticamente con confianza baja">
            <a:extLst>
              <a:ext uri="{FF2B5EF4-FFF2-40B4-BE49-F238E27FC236}">
                <a16:creationId xmlns:a16="http://schemas.microsoft.com/office/drawing/2014/main" id="{F9644FA4-676B-B513-6075-07C63296A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9643" y="1573951"/>
            <a:ext cx="1241534" cy="1241534"/>
          </a:xfrm>
          <a:prstGeom prst="rect">
            <a:avLst/>
          </a:prstGeom>
        </p:spPr>
      </p:pic>
      <p:pic>
        <p:nvPicPr>
          <p:cNvPr id="5124" name="Picture 4" descr="artist Icon 4275219">
            <a:extLst>
              <a:ext uri="{FF2B5EF4-FFF2-40B4-BE49-F238E27FC236}">
                <a16:creationId xmlns:a16="http://schemas.microsoft.com/office/drawing/2014/main" id="{096A85C8-AF27-39E1-5986-5A2367146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18" y="1696419"/>
            <a:ext cx="1088779" cy="10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0E4E8D8-C9A1-2832-DCB0-E676C51BE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2829" y="1925236"/>
            <a:ext cx="83099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8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7" name="Tabla 4">
            <a:extLst>
              <a:ext uri="{FF2B5EF4-FFF2-40B4-BE49-F238E27FC236}">
                <a16:creationId xmlns:a16="http://schemas.microsoft.com/office/drawing/2014/main" id="{A045A8A2-17D7-439F-D1D0-4FC373D8A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25955"/>
              </p:ext>
            </p:extLst>
          </p:nvPr>
        </p:nvGraphicFramePr>
        <p:xfrm>
          <a:off x="0" y="2257585"/>
          <a:ext cx="12192000" cy="449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4012175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136350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09041389"/>
                    </a:ext>
                  </a:extLst>
                </a:gridCol>
              </a:tblGrid>
              <a:tr h="976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Banco de Pruebas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Mercado Virtual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interactivos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13151"/>
                  </a:ext>
                </a:extLst>
              </a:tr>
              <a:tr h="191657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ES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06355"/>
                  </a:ext>
                </a:extLst>
              </a:tr>
              <a:tr h="160196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ES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52550"/>
                  </a:ext>
                </a:extLst>
              </a:tr>
            </a:tbl>
          </a:graphicData>
        </a:graphic>
      </p:graphicFrame>
      <p:pic>
        <p:nvPicPr>
          <p:cNvPr id="4" name="Picture 2" descr="Puede ser una imagen de interior y texto que dice &quot;FASICO 220 ம SENASA Banco De Prueba Tableros y Electrobombas&quot;">
            <a:extLst>
              <a:ext uri="{FF2B5EF4-FFF2-40B4-BE49-F238E27FC236}">
                <a16:creationId xmlns:a16="http://schemas.microsoft.com/office/drawing/2014/main" id="{83CC76E8-BABF-5855-F3D1-BD400CFC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4594"/>
            <a:ext cx="4052070" cy="27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2B226E1-4680-8B1A-F178-2E89FEA97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064" y="4116022"/>
            <a:ext cx="4052069" cy="22496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24ACFF2-7138-44BF-BC2B-2E6E718018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91"/>
          <a:stretch/>
        </p:blipFill>
        <p:spPr>
          <a:xfrm>
            <a:off x="8149937" y="3711769"/>
            <a:ext cx="4003941" cy="2701379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C113243-76EC-C9A0-584E-4636360E8687}"/>
              </a:ext>
            </a:extLst>
          </p:cNvPr>
          <p:cNvSpPr txBox="1"/>
          <p:nvPr/>
        </p:nvSpPr>
        <p:spPr>
          <a:xfrm>
            <a:off x="3747117" y="420737"/>
            <a:ext cx="840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BB654E"/>
                </a:solidFill>
              </a:rPr>
              <a:t>A nivel de prestación de asistencia técnica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36BBE0F-9CE5-4C30-2D99-4E46BE9D0AE9}"/>
              </a:ext>
            </a:extLst>
          </p:cNvPr>
          <p:cNvSpPr txBox="1"/>
          <p:nvPr/>
        </p:nvSpPr>
        <p:spPr>
          <a:xfrm>
            <a:off x="4087240" y="3087775"/>
            <a:ext cx="8101808" cy="590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91437" indent="-91437" algn="ctr" defTabSz="914372">
              <a:lnSpc>
                <a:spcPct val="90000"/>
              </a:lnSpc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1800" dirty="0">
                <a:latin typeface="Century Gothic" panose="020B0502020202020204" pitchFamily="34" charset="0"/>
              </a:rPr>
              <a:t>Innovando el Modelo de Formación en el Sector de Agua y Saneamiento Rural. Paraguay 2021 - 2024</a:t>
            </a:r>
            <a:endParaRPr lang="es-PY" sz="1800" dirty="0">
              <a:latin typeface="Century Gothic" panose="020B0502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D045DD4-3B23-667B-3140-3A7425CEBA2B}"/>
              </a:ext>
            </a:extLst>
          </p:cNvPr>
          <p:cNvSpPr txBox="1"/>
          <p:nvPr/>
        </p:nvSpPr>
        <p:spPr>
          <a:xfrm>
            <a:off x="4818185" y="1005201"/>
            <a:ext cx="7161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400" dirty="0">
                <a:solidFill>
                  <a:srgbClr val="6BB4BF"/>
                </a:solidFill>
                <a:latin typeface="Century Gothic" panose="020B0502020202020204" pitchFamily="34" charset="0"/>
              </a:rPr>
              <a:t>con plataformas de entrenamiento y capacitación</a:t>
            </a:r>
          </a:p>
        </p:txBody>
      </p:sp>
    </p:spTree>
    <p:extLst>
      <p:ext uri="{BB962C8B-B14F-4D97-AF65-F5344CB8AC3E}">
        <p14:creationId xmlns:p14="http://schemas.microsoft.com/office/powerpoint/2010/main" val="372326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7" name="Tabla 4">
            <a:extLst>
              <a:ext uri="{FF2B5EF4-FFF2-40B4-BE49-F238E27FC236}">
                <a16:creationId xmlns:a16="http://schemas.microsoft.com/office/drawing/2014/main" id="{A045A8A2-17D7-439F-D1D0-4FC373D8A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73695"/>
              </p:ext>
            </p:extLst>
          </p:nvPr>
        </p:nvGraphicFramePr>
        <p:xfrm>
          <a:off x="331831" y="1670829"/>
          <a:ext cx="11539038" cy="3921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519">
                  <a:extLst>
                    <a:ext uri="{9D8B030D-6E8A-4147-A177-3AD203B41FA5}">
                      <a16:colId xmlns:a16="http://schemas.microsoft.com/office/drawing/2014/main" val="1940121755"/>
                    </a:ext>
                  </a:extLst>
                </a:gridCol>
                <a:gridCol w="5769519">
                  <a:extLst>
                    <a:ext uri="{9D8B030D-6E8A-4147-A177-3AD203B41FA5}">
                      <a16:colId xmlns:a16="http://schemas.microsoft.com/office/drawing/2014/main" val="1891363506"/>
                    </a:ext>
                  </a:extLst>
                </a:gridCol>
              </a:tblGrid>
              <a:tr h="8517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/>
                          </a:solidFill>
                        </a:rPr>
                        <a:t>Promoción de la cloración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/>
                          </a:solidFill>
                        </a:rPr>
                        <a:t>Promoción de la micro medición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13151"/>
                  </a:ext>
                </a:extLst>
              </a:tr>
              <a:tr h="167190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E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06355"/>
                  </a:ext>
                </a:extLst>
              </a:tr>
              <a:tr h="139745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ES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5255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3B6F4E3-2A99-3330-91A5-BB4C13CC77E3}"/>
              </a:ext>
            </a:extLst>
          </p:cNvPr>
          <p:cNvSpPr txBox="1"/>
          <p:nvPr/>
        </p:nvSpPr>
        <p:spPr>
          <a:xfrm>
            <a:off x="3610305" y="395592"/>
            <a:ext cx="840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BB654E"/>
                </a:solidFill>
              </a:rPr>
              <a:t>A nivel de prestación de asistencia técnica </a:t>
            </a:r>
          </a:p>
        </p:txBody>
      </p:sp>
      <p:pic>
        <p:nvPicPr>
          <p:cNvPr id="4" name="Picture 2" descr="Puede ser una imagen de texto que dice &quot;¡Senasa te informa! SABÍAS QUE CERCA DEL 50% DE LAS JUNTAS DE SANEAMIENTO EN TODO EL PAÍS OPERA CON MICROMEDIDORES. Sistemas de Agua- Micromedición &quot;ES IMPORTANTE JUNTAS DE SANEAMIENTO IMPLEMENTENLOS MICROMEDIDORI HOGRE PORQUE PERMITIRÁ USUARIO PAGUE CONSUMO, PERMITIENDO DE ESTA FORMA SOSTENIBIL DELOS SISTEMAS DE AGUA&quot; 52% 40% SENASA Cuentan con micromedidores realizan la lectura 8% Cuentan con micromedidores no realizan la lectura No Cuentan con micromedidores CONFORME Ministerio SALUD PÚBLICA BIENESTARSOCIA LA BASE DE DATOS DEL SENASA ños9 SENASA Nacional de Saneamiento GOBIERNO NACIONAL&quot;">
            <a:extLst>
              <a:ext uri="{FF2B5EF4-FFF2-40B4-BE49-F238E27FC236}">
                <a16:creationId xmlns:a16="http://schemas.microsoft.com/office/drawing/2014/main" id="{592AFFE5-26CB-1A23-775B-A9CD68684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/>
          <a:stretch/>
        </p:blipFill>
        <p:spPr bwMode="auto">
          <a:xfrm>
            <a:off x="6621683" y="2514750"/>
            <a:ext cx="4984162" cy="43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uede ser una imagen de texto que dice &quot;¡Senasa te informa! &quot;SABÍAS QUE EL 50% DE LAS JUNTAS DE SANEAMIENTO EN TODO EL PAÍS CUENTA CON EQUIPO DE CLORACIÓN DEL AGUA&quot;. Sistemas de Agua Cloración 14% &quot;ES IMPORTANTE QUE MAS JUNTAS SANEAMIENTO| INTEGREN SUS SISTEMAS AGUA PARA ELIMINAR BACTERIAS OTROS ORGANISMOS NOCIVOS PRESENTES EN AGUA, EVITAR ESTA FORMA ENFERMEDADES INFECCIOSAS DE ORIGEN HÍDRICO&quot; 36% 50% no realizan la cloración Cuentan con equipo clorador No Cuentan con equipo clorador Cuentan con equipo clorador t CONFORME A LA BASE DE DATOS DEL SENASA SENASA realizan la cloración Ministerio.de SALUD PÚBLICA BIENESTAR SOCIAL SENASA Servicio Nacional deSan Ambiental GOBIERNO NACIONAL&quot;">
            <a:extLst>
              <a:ext uri="{FF2B5EF4-FFF2-40B4-BE49-F238E27FC236}">
                <a16:creationId xmlns:a16="http://schemas.microsoft.com/office/drawing/2014/main" id="{49346AD2-A6C0-EDD0-11A3-846430F8D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/>
        </p:blipFill>
        <p:spPr bwMode="auto">
          <a:xfrm>
            <a:off x="743162" y="2514750"/>
            <a:ext cx="4827156" cy="43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6039CCA-947E-66EB-4D88-4F240A3923B4}"/>
              </a:ext>
            </a:extLst>
          </p:cNvPr>
          <p:cNvSpPr txBox="1"/>
          <p:nvPr/>
        </p:nvSpPr>
        <p:spPr>
          <a:xfrm>
            <a:off x="4941277" y="910524"/>
            <a:ext cx="69295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000" dirty="0">
                <a:solidFill>
                  <a:srgbClr val="6BB4BF"/>
                </a:solidFill>
                <a:latin typeface="Century Gothic" panose="020B0502020202020204" pitchFamily="34" charset="0"/>
              </a:rPr>
              <a:t>con la promoción y apoyo a mejorar los estándares del servicio</a:t>
            </a:r>
          </a:p>
        </p:txBody>
      </p:sp>
    </p:spTree>
    <p:extLst>
      <p:ext uri="{BB962C8B-B14F-4D97-AF65-F5344CB8AC3E}">
        <p14:creationId xmlns:p14="http://schemas.microsoft.com/office/powerpoint/2010/main" val="96524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092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602" y="3981399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69" y="5453866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F631D3-B553-B022-AD51-CA1416622ACD}"/>
              </a:ext>
            </a:extLst>
          </p:cNvPr>
          <p:cNvSpPr txBox="1"/>
          <p:nvPr/>
        </p:nvSpPr>
        <p:spPr>
          <a:xfrm>
            <a:off x="-20602" y="1418998"/>
            <a:ext cx="119439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Una experiencia con jóvenes, mujeres y la comunidad en general para avanzar hacia la </a:t>
            </a:r>
            <a:r>
              <a:rPr lang="es-ES" sz="5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sostenibilidad</a:t>
            </a:r>
          </a:p>
          <a:p>
            <a:pPr algn="r"/>
            <a:endParaRPr lang="es-E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7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3CF584A9-9CBE-A534-87F9-1AC93FC278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12191999" cy="6852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DC3821AD-481E-7F02-8E84-AC9A9904FE9E}"/>
              </a:ext>
            </a:extLst>
          </p:cNvPr>
          <p:cNvGrpSpPr/>
          <p:nvPr/>
        </p:nvGrpSpPr>
        <p:grpSpPr>
          <a:xfrm>
            <a:off x="-4" y="2229098"/>
            <a:ext cx="12192001" cy="4732687"/>
            <a:chOff x="-4" y="2229098"/>
            <a:chExt cx="12192001" cy="4732687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2CD7989-93F5-C6FC-1317-0B48E2B4E493}"/>
                </a:ext>
              </a:extLst>
            </p:cNvPr>
            <p:cNvSpPr/>
            <p:nvPr/>
          </p:nvSpPr>
          <p:spPr>
            <a:xfrm>
              <a:off x="0" y="5259459"/>
              <a:ext cx="7573617" cy="1195487"/>
            </a:xfrm>
            <a:prstGeom prst="rect">
              <a:avLst/>
            </a:prstGeom>
            <a:solidFill>
              <a:srgbClr val="16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E998C9E-2A68-7D13-CD79-7D89D396C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" y="2229098"/>
              <a:ext cx="12192001" cy="47326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D9BE2BF-DC55-CCBD-59A4-3CCCEFA4452F}"/>
              </a:ext>
            </a:extLst>
          </p:cNvPr>
          <p:cNvSpPr txBox="1"/>
          <p:nvPr/>
        </p:nvSpPr>
        <p:spPr>
          <a:xfrm>
            <a:off x="453701" y="6094729"/>
            <a:ext cx="7249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i="0" dirty="0">
                <a:solidFill>
                  <a:schemeClr val="bg1"/>
                </a:solidFill>
                <a:effectLst/>
                <a:latin typeface="YouTube Sans"/>
              </a:rPr>
              <a:t>ENCUENTROS DE INTERCAMBIO DE EXPERIENCIAS Y FORTALECIMIENTO DE CAPACIDADES PARÁ AGENTES DE CAMBIO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103" y="5989441"/>
            <a:ext cx="2009840" cy="91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ICONO VIDEO">
            <a:extLst>
              <a:ext uri="{FF2B5EF4-FFF2-40B4-BE49-F238E27FC236}">
                <a16:creationId xmlns:a16="http://schemas.microsoft.com/office/drawing/2014/main" id="{F072A355-6716-7025-BF96-32A89147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60" y="445819"/>
            <a:ext cx="892671" cy="8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ementos multimedia en línea 3" title="ENCUENTROS DE INTERCAMBIO DE EXPERIENCIAS Y FORTALECIMIENTO DE CAPACIDADES PARÁ AGENTES DE CAMBIO">
            <a:hlinkClick r:id="" action="ppaction://media"/>
            <a:extLst>
              <a:ext uri="{FF2B5EF4-FFF2-40B4-BE49-F238E27FC236}">
                <a16:creationId xmlns:a16="http://schemas.microsoft.com/office/drawing/2014/main" id="{71FD692A-3F93-92CA-D227-AAC9C05122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584281" y="8484"/>
            <a:ext cx="10600783" cy="59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1535" y="5731718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0B09-6351-CE9D-94A0-F6D47BCDA340}"/>
              </a:ext>
            </a:extLst>
          </p:cNvPr>
          <p:cNvSpPr/>
          <p:nvPr/>
        </p:nvSpPr>
        <p:spPr>
          <a:xfrm>
            <a:off x="5565913" y="2324370"/>
            <a:ext cx="6626087" cy="2108223"/>
          </a:xfrm>
          <a:prstGeom prst="rect">
            <a:avLst/>
          </a:prstGeom>
          <a:solidFill>
            <a:srgbClr val="16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23B026-5DDB-DC18-EA37-4CBBFDB43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61" y="5341566"/>
            <a:ext cx="2782603" cy="126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4CA2535A-C39C-E863-AEF2-B9CA05B33282}"/>
              </a:ext>
            </a:extLst>
          </p:cNvPr>
          <p:cNvSpPr/>
          <p:nvPr/>
        </p:nvSpPr>
        <p:spPr>
          <a:xfrm>
            <a:off x="5016318" y="2447457"/>
            <a:ext cx="847852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0" cap="none" spc="0" dirty="0">
                <a:ln w="0"/>
                <a:solidFill>
                  <a:srgbClr val="1A6D8E"/>
                </a:solidFill>
                <a:effectLst>
                  <a:reflection blurRad="6350" stA="53000" endA="300" endPos="35500" dir="5400000" sy="-90000" algn="bl" rotWithShape="0"/>
                </a:effectLst>
              </a:rPr>
              <a:t>GRACIAS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A2A794-0386-5806-32FF-F190522604E3}"/>
              </a:ext>
            </a:extLst>
          </p:cNvPr>
          <p:cNvSpPr txBox="1"/>
          <p:nvPr/>
        </p:nvSpPr>
        <p:spPr>
          <a:xfrm>
            <a:off x="8624675" y="3263053"/>
            <a:ext cx="7249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6600" spc="-150" dirty="0">
                <a:solidFill>
                  <a:schemeClr val="bg1"/>
                </a:solidFill>
              </a:rPr>
              <a:t>GRACIAS!</a:t>
            </a:r>
            <a:endParaRPr lang="es-MX" sz="6600" b="1" spc="-15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F86194-11A7-57ED-EA9A-CA654832C5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"/>
          <a:stretch/>
        </p:blipFill>
        <p:spPr>
          <a:xfrm>
            <a:off x="-11535" y="2324370"/>
            <a:ext cx="6726968" cy="21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1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3CF584A9-9CBE-A534-87F9-1AC93FC27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2058" r="43" b="2034"/>
          <a:stretch/>
        </p:blipFill>
        <p:spPr>
          <a:xfrm rot="10800000">
            <a:off x="5" y="1337458"/>
            <a:ext cx="12191995" cy="251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4478078-3F85-1835-2337-8E38EEA1E92D}"/>
              </a:ext>
            </a:extLst>
          </p:cNvPr>
          <p:cNvSpPr/>
          <p:nvPr/>
        </p:nvSpPr>
        <p:spPr>
          <a:xfrm>
            <a:off x="4035777" y="161676"/>
            <a:ext cx="6843595" cy="6552008"/>
          </a:xfrm>
          <a:prstGeom prst="rect">
            <a:avLst/>
          </a:prstGeom>
          <a:solidFill>
            <a:srgbClr val="16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8BD3DE-8662-65BF-E2E9-4A82014F9BF9}"/>
              </a:ext>
            </a:extLst>
          </p:cNvPr>
          <p:cNvSpPr txBox="1"/>
          <p:nvPr/>
        </p:nvSpPr>
        <p:spPr>
          <a:xfrm>
            <a:off x="751195" y="5146083"/>
            <a:ext cx="7249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>
                <a:solidFill>
                  <a:srgbClr val="13607B"/>
                </a:solidFill>
              </a:rPr>
              <a:t>Ing. Sara López</a:t>
            </a:r>
            <a:endParaRPr lang="es-MX" sz="3200" b="1" dirty="0">
              <a:solidFill>
                <a:srgbClr val="13607B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0ADB4-A133-83A3-A181-3E01E84783B1}"/>
              </a:ext>
            </a:extLst>
          </p:cNvPr>
          <p:cNvSpPr txBox="1"/>
          <p:nvPr/>
        </p:nvSpPr>
        <p:spPr>
          <a:xfrm>
            <a:off x="4162596" y="189508"/>
            <a:ext cx="6716775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s-ES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Ingeniera Civil </a:t>
            </a: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por la Facultad de Ciencias y Tecnología, de la Universidad Nacional de Asunción. </a:t>
            </a:r>
          </a:p>
          <a:p>
            <a:pPr>
              <a:spcBef>
                <a:spcPts val="200"/>
              </a:spcBef>
            </a:pPr>
            <a:endParaRPr lang="es-ES" sz="5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es-ES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Maestrías </a:t>
            </a: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en Gobierno y Gerencia Pública por la Universidad Americana, Asunción - Paraguay; y Maestría en Gestión y Depuración de Aguas por la Universidad Rey Juan Carlos, Madrid – España.</a:t>
            </a:r>
          </a:p>
          <a:p>
            <a:pPr algn="just">
              <a:spcBef>
                <a:spcPts val="200"/>
              </a:spcBef>
            </a:pPr>
            <a:endParaRPr lang="es-ES" sz="5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es-ES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Especializaciones </a:t>
            </a: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en Saneamiento Público y Ambiental por la Universidad Católica de Asunción; en Ingeniería en suministro de agua, </a:t>
            </a:r>
            <a:r>
              <a:rPr lang="es-ES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Japan</a:t>
            </a: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Water</a:t>
            </a: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Works </a:t>
            </a:r>
            <a:r>
              <a:rPr lang="es-ES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Association</a:t>
            </a: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s-ES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Tokyo</a:t>
            </a: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- Japón; en Gestión de Residuos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ólidos, por Chalmers </a:t>
            </a:r>
            <a:r>
              <a:rPr lang="es-ES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University</a:t>
            </a: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Technology</a:t>
            </a: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–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Gotemburgo - </a:t>
            </a: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Suecia; y en Tecnologías para el Tratamiento del Agua, Universidad Rey Juan Carlos, Madrid – España.</a:t>
            </a:r>
          </a:p>
          <a:p>
            <a:pPr>
              <a:spcBef>
                <a:spcPts val="200"/>
              </a:spcBef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SENASA: Proyectista de Sistemas Agua, parte del equipo técnico y Coordinación General de varias unidades ejecutoras de proyectos (BID; Banco Mundial), para programas de construcción de sistemas de agua potable y saneamiento para comunidades, rurales, indígenas, periurbanas y urbanas, beneficiando a más de 800 comunidades y unos 170 millones de dólares de inversión. </a:t>
            </a:r>
          </a:p>
          <a:p>
            <a:pPr>
              <a:spcBef>
                <a:spcPts val="200"/>
              </a:spcBef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es-E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Desde el 2018, ocupa el cargo de </a:t>
            </a:r>
            <a:r>
              <a:rPr lang="es-ES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Directora General del SENASA</a:t>
            </a:r>
            <a:endParaRPr lang="es-MX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5221321-5967-D4B5-F8D1-4E0B177F6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82"/>
          <a:stretch/>
        </p:blipFill>
        <p:spPr>
          <a:xfrm>
            <a:off x="10350198" y="5004573"/>
            <a:ext cx="1841802" cy="181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6C48F15-4E1D-77CE-9673-B6989B30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9" y="1915745"/>
            <a:ext cx="3362807" cy="32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B4A47C3-EA8C-6D2D-F689-A6BE85AB882B}"/>
              </a:ext>
            </a:extLst>
          </p:cNvPr>
          <p:cNvSpPr txBox="1"/>
          <p:nvPr/>
        </p:nvSpPr>
        <p:spPr>
          <a:xfrm>
            <a:off x="656317" y="5647573"/>
            <a:ext cx="2723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BO" b="1" dirty="0">
                <a:solidFill>
                  <a:srgbClr val="C86750"/>
                </a:solidFill>
              </a:rPr>
              <a:t>Directora General</a:t>
            </a:r>
          </a:p>
          <a:p>
            <a:pPr algn="ctr"/>
            <a:r>
              <a:rPr lang="es-BO" dirty="0">
                <a:solidFill>
                  <a:srgbClr val="C86750"/>
                </a:solidFill>
              </a:rPr>
              <a:t>MSPBS – SENASA</a:t>
            </a:r>
          </a:p>
          <a:p>
            <a:pPr algn="ctr"/>
            <a:r>
              <a:rPr lang="es-BO" dirty="0">
                <a:solidFill>
                  <a:srgbClr val="C86750"/>
                </a:solidFill>
              </a:rPr>
              <a:t>Paraguay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686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uede ser una imagen de 3 personas, interior y texto que dice &quot;ehnguui SEN Servicio Nacionalde&quot;">
            <a:extLst>
              <a:ext uri="{FF2B5EF4-FFF2-40B4-BE49-F238E27FC236}">
                <a16:creationId xmlns:a16="http://schemas.microsoft.com/office/drawing/2014/main" id="{27BACD4F-1340-8D0C-3737-121145B39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4" t="-1624" r="14896" b="1624"/>
          <a:stretch/>
        </p:blipFill>
        <p:spPr bwMode="auto">
          <a:xfrm>
            <a:off x="-2083620" y="1795701"/>
            <a:ext cx="7879532" cy="59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092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973" y="3980173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D9BE2BF-DC55-CCBD-59A4-3CCCEFA4452F}"/>
              </a:ext>
            </a:extLst>
          </p:cNvPr>
          <p:cNvSpPr txBox="1"/>
          <p:nvPr/>
        </p:nvSpPr>
        <p:spPr>
          <a:xfrm>
            <a:off x="4836058" y="2115244"/>
            <a:ext cx="724983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BO" sz="5400" dirty="0">
                <a:solidFill>
                  <a:srgbClr val="165C78"/>
                </a:solidFill>
              </a:rPr>
              <a:t>agua y saneamiento rural</a:t>
            </a:r>
            <a:endParaRPr lang="es-MX" sz="5400" dirty="0">
              <a:solidFill>
                <a:srgbClr val="165C78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1BB430F-4926-2E5C-2E6E-A1DA3B1FB14B}"/>
              </a:ext>
            </a:extLst>
          </p:cNvPr>
          <p:cNvSpPr txBox="1"/>
          <p:nvPr/>
        </p:nvSpPr>
        <p:spPr>
          <a:xfrm>
            <a:off x="3827643" y="924218"/>
            <a:ext cx="780306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BO" sz="6600" b="1" dirty="0">
                <a:solidFill>
                  <a:srgbClr val="C86750"/>
                </a:solidFill>
              </a:rPr>
              <a:t>La asistencia técnica </a:t>
            </a:r>
            <a:endParaRPr lang="es-MX" sz="6600" b="1" dirty="0">
              <a:solidFill>
                <a:srgbClr val="C86750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68C72D0-2F73-40C5-5A05-C0E9339E7798}"/>
              </a:ext>
            </a:extLst>
          </p:cNvPr>
          <p:cNvSpPr txBox="1"/>
          <p:nvPr/>
        </p:nvSpPr>
        <p:spPr>
          <a:xfrm>
            <a:off x="4470257" y="1795701"/>
            <a:ext cx="79549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s-BO" sz="3200" spc="-150" dirty="0">
                <a:solidFill>
                  <a:srgbClr val="6BB4BF"/>
                </a:solidFill>
              </a:rPr>
              <a:t>para la mejora de la prestación de los servicios de </a:t>
            </a:r>
            <a:endParaRPr lang="es-MX" sz="3200" spc="-150" dirty="0">
              <a:solidFill>
                <a:srgbClr val="6BB4BF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80" y="5366381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FC68A5A7-74FD-AACD-E882-D1673810B8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19" y="3686551"/>
            <a:ext cx="4553051" cy="103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2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092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602" y="3981399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69" y="5453866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F631D3-B553-B022-AD51-CA1416622ACD}"/>
              </a:ext>
            </a:extLst>
          </p:cNvPr>
          <p:cNvSpPr txBox="1"/>
          <p:nvPr/>
        </p:nvSpPr>
        <p:spPr>
          <a:xfrm>
            <a:off x="266701" y="1418998"/>
            <a:ext cx="116566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 Paraguay, desde 1972, 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 asistencia técnica permanente a prestadores comunitarios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está reconocida por ley como un pilar clave en la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comunitaria 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los servicios de agua y saneamiento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50C800-5852-835A-6B6D-DD2695ADE292}"/>
              </a:ext>
            </a:extLst>
          </p:cNvPr>
          <p:cNvSpPr txBox="1"/>
          <p:nvPr/>
        </p:nvSpPr>
        <p:spPr>
          <a:xfrm>
            <a:off x="2109655" y="4445926"/>
            <a:ext cx="9770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(Ley </a:t>
            </a: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Nº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369/72 art. 5)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43936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092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602" y="3981399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D9BE2BF-DC55-CCBD-59A4-3CCCEFA4452F}"/>
              </a:ext>
            </a:extLst>
          </p:cNvPr>
          <p:cNvSpPr txBox="1"/>
          <p:nvPr/>
        </p:nvSpPr>
        <p:spPr>
          <a:xfrm>
            <a:off x="3889829" y="2329702"/>
            <a:ext cx="764922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BO" sz="4000" spc="-150" dirty="0">
                <a:solidFill>
                  <a:srgbClr val="165C78"/>
                </a:solidFill>
                <a:latin typeface="Century Gothic" panose="020B0502020202020204" pitchFamily="34" charset="0"/>
              </a:rPr>
              <a:t>la asistencia Técnica a prestadores comunitarios?</a:t>
            </a:r>
            <a:endParaRPr lang="es-MX" sz="4000" spc="-150" dirty="0">
              <a:solidFill>
                <a:srgbClr val="165C78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1BB430F-4926-2E5C-2E6E-A1DA3B1FB14B}"/>
              </a:ext>
            </a:extLst>
          </p:cNvPr>
          <p:cNvSpPr txBox="1"/>
          <p:nvPr/>
        </p:nvSpPr>
        <p:spPr>
          <a:xfrm>
            <a:off x="2845181" y="1704139"/>
            <a:ext cx="8494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5400" b="1" dirty="0">
                <a:solidFill>
                  <a:srgbClr val="C86750"/>
                </a:solidFill>
              </a:rPr>
              <a:t>¿Cómo se institucionalizó </a:t>
            </a:r>
            <a:endParaRPr lang="es-MX" sz="5400" b="1" dirty="0">
              <a:solidFill>
                <a:srgbClr val="C8675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69" y="5453866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18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>
            <a:extLst>
              <a:ext uri="{FF2B5EF4-FFF2-40B4-BE49-F238E27FC236}">
                <a16:creationId xmlns:a16="http://schemas.microsoft.com/office/drawing/2014/main" id="{A3ADE1AF-21D9-6FE7-1D96-389B03AE4BA2}"/>
              </a:ext>
            </a:extLst>
          </p:cNvPr>
          <p:cNvSpPr/>
          <p:nvPr/>
        </p:nvSpPr>
        <p:spPr>
          <a:xfrm>
            <a:off x="1051020" y="2970860"/>
            <a:ext cx="1226851" cy="1232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a la derecha con bandas 16">
            <a:extLst>
              <a:ext uri="{FF2B5EF4-FFF2-40B4-BE49-F238E27FC236}">
                <a16:creationId xmlns:a16="http://schemas.microsoft.com/office/drawing/2014/main" id="{15BE543E-9378-E35D-8F4C-84659CB1FD31}"/>
              </a:ext>
            </a:extLst>
          </p:cNvPr>
          <p:cNvSpPr/>
          <p:nvPr/>
        </p:nvSpPr>
        <p:spPr>
          <a:xfrm>
            <a:off x="351557" y="1638726"/>
            <a:ext cx="11488883" cy="741590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DB726A6-0274-F31E-00B4-723FFCEA86BC}"/>
              </a:ext>
            </a:extLst>
          </p:cNvPr>
          <p:cNvSpPr txBox="1"/>
          <p:nvPr/>
        </p:nvSpPr>
        <p:spPr>
          <a:xfrm>
            <a:off x="788382" y="1089864"/>
            <a:ext cx="873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6BB4BF"/>
                </a:solidFill>
              </a:rPr>
              <a:t>Principales hitos y desafíos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351558" y="565337"/>
            <a:ext cx="9267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4800" b="1" dirty="0">
                <a:solidFill>
                  <a:srgbClr val="C86750"/>
                </a:solidFill>
              </a:rPr>
              <a:t>Gestión Comunitaria en Paraguay</a:t>
            </a:r>
            <a:endParaRPr lang="es-MX" sz="4800" b="1" dirty="0">
              <a:solidFill>
                <a:srgbClr val="C8675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E75AE6-FB40-485A-B3BA-C96706E94BAA}"/>
              </a:ext>
            </a:extLst>
          </p:cNvPr>
          <p:cNvSpPr txBox="1"/>
          <p:nvPr/>
        </p:nvSpPr>
        <p:spPr>
          <a:xfrm>
            <a:off x="514926" y="2288105"/>
            <a:ext cx="2304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800" b="1" dirty="0">
                <a:latin typeface="Century Gothic"/>
                <a:ea typeface="Century Gothic"/>
                <a:cs typeface="Century Gothic"/>
                <a:sym typeface="Century Gothic"/>
              </a:rPr>
              <a:t>Política de Salud Preventiva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C39A0A-7646-931F-C694-22A035DE1728}"/>
              </a:ext>
            </a:extLst>
          </p:cNvPr>
          <p:cNvSpPr txBox="1"/>
          <p:nvPr/>
        </p:nvSpPr>
        <p:spPr>
          <a:xfrm>
            <a:off x="489526" y="4229055"/>
            <a:ext cx="2304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SENASA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89A705-08F6-B216-8237-3D0B6F3F9EF6}"/>
              </a:ext>
            </a:extLst>
          </p:cNvPr>
          <p:cNvSpPr txBox="1"/>
          <p:nvPr/>
        </p:nvSpPr>
        <p:spPr>
          <a:xfrm>
            <a:off x="273053" y="4653036"/>
            <a:ext cx="3007963" cy="1600438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419" sz="14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Promoción</a:t>
            </a:r>
            <a:r>
              <a:rPr lang="es-419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gestión comunitaria del agua</a:t>
            </a:r>
          </a:p>
          <a:p>
            <a:pPr algn="ctr"/>
            <a:r>
              <a:rPr lang="es-419" sz="14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Constitución</a:t>
            </a:r>
            <a:r>
              <a:rPr lang="es-419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Juntas de Saneamiento</a:t>
            </a:r>
          </a:p>
          <a:p>
            <a:pPr algn="ctr"/>
            <a:r>
              <a:rPr lang="es-419" sz="14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Asesoramiento: </a:t>
            </a:r>
            <a:r>
              <a:rPr lang="es-419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Técnico, administrativo y financiero</a:t>
            </a:r>
          </a:p>
          <a:p>
            <a:pPr algn="ctr"/>
            <a:r>
              <a:rPr lang="es-419" sz="14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Construcción </a:t>
            </a:r>
            <a:r>
              <a:rPr lang="es-419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sistemas </a:t>
            </a:r>
            <a:r>
              <a:rPr lang="es-419" sz="14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AyS</a:t>
            </a:r>
            <a:endParaRPr lang="es-419" sz="1400" b="1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0EFFFED-D0F9-9772-C318-F26A41DC10EB}"/>
              </a:ext>
            </a:extLst>
          </p:cNvPr>
          <p:cNvSpPr txBox="1"/>
          <p:nvPr/>
        </p:nvSpPr>
        <p:spPr>
          <a:xfrm>
            <a:off x="4527576" y="4228369"/>
            <a:ext cx="2795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 ODM 7. superada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51705FE-F4B7-5393-8455-0EF4456DAE00}"/>
              </a:ext>
            </a:extLst>
          </p:cNvPr>
          <p:cNvSpPr txBox="1"/>
          <p:nvPr/>
        </p:nvSpPr>
        <p:spPr>
          <a:xfrm>
            <a:off x="4513558" y="4834307"/>
            <a:ext cx="3007963" cy="1169551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ES" sz="140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Aumento de la cobertura de los servicios de agua en 42% llegando a 78% y de saneamiento básico en un 44% llegando a 86% 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CEFD843-6553-0CC8-1A25-E560C6CB1588}"/>
              </a:ext>
            </a:extLst>
          </p:cNvPr>
          <p:cNvSpPr txBox="1"/>
          <p:nvPr/>
        </p:nvSpPr>
        <p:spPr>
          <a:xfrm>
            <a:off x="8747754" y="4857718"/>
            <a:ext cx="3007963" cy="7386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Atomización</a:t>
            </a:r>
            <a:r>
              <a:rPr lang="es-ES" sz="14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 de prestadores</a:t>
            </a:r>
          </a:p>
          <a:p>
            <a:pPr algn="ctr"/>
            <a:r>
              <a:rPr lang="es-ES" sz="14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s-ES" sz="1400" b="1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Financiación</a:t>
            </a:r>
            <a:r>
              <a:rPr lang="es-ES" sz="14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 del servicio</a:t>
            </a:r>
            <a:r>
              <a:rPr lang="es-E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ES" sz="1400" b="1" dirty="0">
                <a:latin typeface="Century Gothic" panose="020B0502020202020204" pitchFamily="34" charset="0"/>
              </a:rPr>
              <a:t>Apoyo</a:t>
            </a:r>
            <a:r>
              <a:rPr lang="es-ES" sz="1400" dirty="0">
                <a:latin typeface="Century Gothic" panose="020B0502020202020204" pitchFamily="34" charset="0"/>
              </a:rPr>
              <a:t> a prestadores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396208D-3314-B31A-EC2A-67C3CD37C9B5}"/>
              </a:ext>
            </a:extLst>
          </p:cNvPr>
          <p:cNvSpPr/>
          <p:nvPr/>
        </p:nvSpPr>
        <p:spPr>
          <a:xfrm>
            <a:off x="9639966" y="2920640"/>
            <a:ext cx="1226851" cy="12324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FEA2BF-CEC7-A393-FE8B-D084263F0F1A}"/>
              </a:ext>
            </a:extLst>
          </p:cNvPr>
          <p:cNvSpPr txBox="1"/>
          <p:nvPr/>
        </p:nvSpPr>
        <p:spPr>
          <a:xfrm>
            <a:off x="4659582" y="2302276"/>
            <a:ext cx="2651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800" b="1" dirty="0">
                <a:latin typeface="Century Gothic"/>
                <a:ea typeface="Century Gothic"/>
                <a:cs typeface="Century Gothic"/>
                <a:sym typeface="Century Gothic"/>
              </a:rPr>
              <a:t>Consolidación del modelo comunitario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69E0BB-0D7A-4A2C-6E0C-493F26687BCC}"/>
              </a:ext>
            </a:extLst>
          </p:cNvPr>
          <p:cNvSpPr txBox="1"/>
          <p:nvPr/>
        </p:nvSpPr>
        <p:spPr>
          <a:xfrm>
            <a:off x="8836608" y="2275500"/>
            <a:ext cx="2651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b="1" dirty="0">
                <a:latin typeface="Century Gothic"/>
                <a:sym typeface="Century Gothic"/>
              </a:rPr>
              <a:t>Relevancia en la cobertura nacional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2A3DBC-6FF6-00B6-2CA3-A1BAD26F4350}"/>
              </a:ext>
            </a:extLst>
          </p:cNvPr>
          <p:cNvSpPr txBox="1"/>
          <p:nvPr/>
        </p:nvSpPr>
        <p:spPr>
          <a:xfrm>
            <a:off x="8910986" y="4224433"/>
            <a:ext cx="2741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+ 4.500 prestadores comunitarios</a:t>
            </a:r>
          </a:p>
        </p:txBody>
      </p:sp>
      <p:pic>
        <p:nvPicPr>
          <p:cNvPr id="2050" name="Picture 2" descr="white house Icon 4140842">
            <a:extLst>
              <a:ext uri="{FF2B5EF4-FFF2-40B4-BE49-F238E27FC236}">
                <a16:creationId xmlns:a16="http://schemas.microsoft.com/office/drawing/2014/main" id="{6EF91DE2-F207-7005-F125-7B712D55C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22" y="2876644"/>
            <a:ext cx="1171645" cy="117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5C9EF6B-1BD1-F21C-B7F7-CF2076EF7103}"/>
              </a:ext>
            </a:extLst>
          </p:cNvPr>
          <p:cNvSpPr txBox="1"/>
          <p:nvPr/>
        </p:nvSpPr>
        <p:spPr>
          <a:xfrm>
            <a:off x="514925" y="1772619"/>
            <a:ext cx="10330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1972			     1990 a 2015			      2022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A05C231-0CFD-3DCF-C016-160813CA4AB1}"/>
              </a:ext>
            </a:extLst>
          </p:cNvPr>
          <p:cNvSpPr/>
          <p:nvPr/>
        </p:nvSpPr>
        <p:spPr>
          <a:xfrm>
            <a:off x="5278813" y="2920640"/>
            <a:ext cx="1226851" cy="12324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6" name="Picture 8" descr="target Icon 864495">
            <a:extLst>
              <a:ext uri="{FF2B5EF4-FFF2-40B4-BE49-F238E27FC236}">
                <a16:creationId xmlns:a16="http://schemas.microsoft.com/office/drawing/2014/main" id="{38F292D9-C4B5-F711-E0F2-C47FF1706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85" y="3034809"/>
            <a:ext cx="1058345" cy="10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irst Icon 5181176">
            <a:extLst>
              <a:ext uri="{FF2B5EF4-FFF2-40B4-BE49-F238E27FC236}">
                <a16:creationId xmlns:a16="http://schemas.microsoft.com/office/drawing/2014/main" id="{8312D46D-01A3-B616-95EE-436C72C9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966" y="2910938"/>
            <a:ext cx="1270682" cy="127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echa: a la derecha con bandas 2">
            <a:extLst>
              <a:ext uri="{FF2B5EF4-FFF2-40B4-BE49-F238E27FC236}">
                <a16:creationId xmlns:a16="http://schemas.microsoft.com/office/drawing/2014/main" id="{D685D448-B725-95E6-F676-F75E4E23CB0D}"/>
              </a:ext>
            </a:extLst>
          </p:cNvPr>
          <p:cNvSpPr/>
          <p:nvPr/>
        </p:nvSpPr>
        <p:spPr>
          <a:xfrm>
            <a:off x="-368296" y="3123748"/>
            <a:ext cx="12583351" cy="2234542"/>
          </a:xfrm>
          <a:prstGeom prst="stripedRightArrow">
            <a:avLst/>
          </a:prstGeom>
          <a:solidFill>
            <a:srgbClr val="BB6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420F87-2DFE-1232-0963-46F2FF30C0E4}"/>
              </a:ext>
            </a:extLst>
          </p:cNvPr>
          <p:cNvSpPr txBox="1"/>
          <p:nvPr/>
        </p:nvSpPr>
        <p:spPr>
          <a:xfrm rot="16200000">
            <a:off x="-60219" y="3951659"/>
            <a:ext cx="1337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1954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B3795D-1824-1DEC-90F2-7850A7116796}"/>
              </a:ext>
            </a:extLst>
          </p:cNvPr>
          <p:cNvSpPr txBox="1"/>
          <p:nvPr/>
        </p:nvSpPr>
        <p:spPr>
          <a:xfrm>
            <a:off x="178119" y="2486524"/>
            <a:ext cx="1642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Ley 244</a:t>
            </a:r>
          </a:p>
          <a:p>
            <a:r>
              <a:rPr lang="es-ES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CORPOSANA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Construcción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Explotación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Administración</a:t>
            </a:r>
          </a:p>
          <a:p>
            <a:pPr algn="ctr"/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(ZONAS URBANAS</a:t>
            </a:r>
            <a:r>
              <a:rPr lang="es-ES" sz="1200" b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8E22E1-1DE3-EC72-D7B2-1E38796BDDC9}"/>
              </a:ext>
            </a:extLst>
          </p:cNvPr>
          <p:cNvSpPr txBox="1"/>
          <p:nvPr/>
        </p:nvSpPr>
        <p:spPr>
          <a:xfrm rot="16200000">
            <a:off x="583762" y="3990401"/>
            <a:ext cx="1264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1972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7A5638A-74A0-4DD1-B464-4A92824A9088}"/>
              </a:ext>
            </a:extLst>
          </p:cNvPr>
          <p:cNvSpPr txBox="1"/>
          <p:nvPr/>
        </p:nvSpPr>
        <p:spPr>
          <a:xfrm rot="16200000">
            <a:off x="2751414" y="3958911"/>
            <a:ext cx="1264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2000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B34431-1B78-1D00-10DD-553DE94929F9}"/>
              </a:ext>
            </a:extLst>
          </p:cNvPr>
          <p:cNvSpPr txBox="1"/>
          <p:nvPr/>
        </p:nvSpPr>
        <p:spPr>
          <a:xfrm>
            <a:off x="3089439" y="2383447"/>
            <a:ext cx="147514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Ley 1614</a:t>
            </a:r>
          </a:p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TITULARIDAD + </a:t>
            </a:r>
          </a:p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ERSSAN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Regulación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Supervisión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Administración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14FC59-7A40-383E-9A4F-84D52BB39804}"/>
              </a:ext>
            </a:extLst>
          </p:cNvPr>
          <p:cNvSpPr txBox="1"/>
          <p:nvPr/>
        </p:nvSpPr>
        <p:spPr>
          <a:xfrm rot="16200000">
            <a:off x="4084915" y="3978384"/>
            <a:ext cx="1264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2002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002C796-6877-0E9A-7306-034991550002}"/>
              </a:ext>
            </a:extLst>
          </p:cNvPr>
          <p:cNvCxnSpPr>
            <a:cxnSpLocks/>
          </p:cNvCxnSpPr>
          <p:nvPr/>
        </p:nvCxnSpPr>
        <p:spPr>
          <a:xfrm>
            <a:off x="173512" y="2773632"/>
            <a:ext cx="0" cy="199474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AD2157C-4527-091C-9E78-56DF30085DBE}"/>
              </a:ext>
            </a:extLst>
          </p:cNvPr>
          <p:cNvCxnSpPr>
            <a:cxnSpLocks/>
          </p:cNvCxnSpPr>
          <p:nvPr/>
        </p:nvCxnSpPr>
        <p:spPr>
          <a:xfrm>
            <a:off x="923590" y="3717793"/>
            <a:ext cx="0" cy="1019048"/>
          </a:xfrm>
          <a:prstGeom prst="line">
            <a:avLst/>
          </a:prstGeom>
          <a:ln w="76200">
            <a:solidFill>
              <a:schemeClr val="accent4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3E311B1-BA71-2892-058A-E6D6FACFA378}"/>
              </a:ext>
            </a:extLst>
          </p:cNvPr>
          <p:cNvCxnSpPr>
            <a:cxnSpLocks/>
          </p:cNvCxnSpPr>
          <p:nvPr/>
        </p:nvCxnSpPr>
        <p:spPr>
          <a:xfrm>
            <a:off x="5090655" y="3671273"/>
            <a:ext cx="0" cy="1159965"/>
          </a:xfrm>
          <a:prstGeom prst="line">
            <a:avLst/>
          </a:prstGeom>
          <a:ln w="76200">
            <a:solidFill>
              <a:schemeClr val="accent4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EAD849E-0BC2-F85A-4F73-9A3246F9797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079020" y="3029778"/>
            <a:ext cx="10419" cy="1650682"/>
          </a:xfrm>
          <a:prstGeom prst="line">
            <a:avLst/>
          </a:prstGeom>
          <a:ln w="76200">
            <a:solidFill>
              <a:schemeClr val="accent4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C77002A-A5D5-0034-9788-D3A968992E50}"/>
              </a:ext>
            </a:extLst>
          </p:cNvPr>
          <p:cNvSpPr txBox="1"/>
          <p:nvPr/>
        </p:nvSpPr>
        <p:spPr>
          <a:xfrm rot="16200000">
            <a:off x="5585216" y="3958911"/>
            <a:ext cx="1264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2007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C29B7DA-07DE-6673-4B29-0D90A8238334}"/>
              </a:ext>
            </a:extLst>
          </p:cNvPr>
          <p:cNvSpPr txBox="1"/>
          <p:nvPr/>
        </p:nvSpPr>
        <p:spPr>
          <a:xfrm rot="16200000">
            <a:off x="6764531" y="3891369"/>
            <a:ext cx="1264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2010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ECB5118-E3A4-6683-287C-E4603E37AD3E}"/>
              </a:ext>
            </a:extLst>
          </p:cNvPr>
          <p:cNvCxnSpPr>
            <a:cxnSpLocks/>
          </p:cNvCxnSpPr>
          <p:nvPr/>
        </p:nvCxnSpPr>
        <p:spPr>
          <a:xfrm>
            <a:off x="5746002" y="2519555"/>
            <a:ext cx="0" cy="222851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F2F478E-D137-A6A5-6808-17675A072381}"/>
              </a:ext>
            </a:extLst>
          </p:cNvPr>
          <p:cNvSpPr txBox="1"/>
          <p:nvPr/>
        </p:nvSpPr>
        <p:spPr>
          <a:xfrm>
            <a:off x="7036013" y="1596724"/>
            <a:ext cx="136252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Decreto </a:t>
            </a:r>
            <a:r>
              <a:rPr lang="es-ES" sz="14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Nº</a:t>
            </a:r>
            <a:r>
              <a:rPr lang="es-ES" sz="1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5</a:t>
            </a:r>
            <a:r>
              <a:rPr lang="es-ES" sz="1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.369</a:t>
            </a:r>
          </a:p>
          <a:p>
            <a:r>
              <a:rPr lang="es-E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DAPSAN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Asistente Técnico 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MOPC</a:t>
            </a:r>
          </a:p>
          <a:p>
            <a:r>
              <a:rPr lang="es-ES" sz="1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Decreto</a:t>
            </a:r>
          </a:p>
          <a:p>
            <a:r>
              <a:rPr lang="es-ES" sz="1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4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Nº</a:t>
            </a:r>
            <a:r>
              <a:rPr lang="es-ES" sz="1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5</a:t>
            </a:r>
            <a:r>
              <a:rPr lang="es-ES" sz="1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.516</a:t>
            </a:r>
          </a:p>
          <a:p>
            <a:r>
              <a:rPr lang="es-E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MOPC 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RECTOR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1969F74-0873-1FE4-B56F-73DF2699A823}"/>
              </a:ext>
            </a:extLst>
          </p:cNvPr>
          <p:cNvCxnSpPr>
            <a:cxnSpLocks/>
          </p:cNvCxnSpPr>
          <p:nvPr/>
        </p:nvCxnSpPr>
        <p:spPr>
          <a:xfrm flipH="1">
            <a:off x="8914880" y="3684496"/>
            <a:ext cx="12154" cy="1110480"/>
          </a:xfrm>
          <a:prstGeom prst="line">
            <a:avLst/>
          </a:prstGeom>
          <a:ln w="76200">
            <a:solidFill>
              <a:schemeClr val="accent4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7B527327-6896-6AA4-CB9B-12B207768BD3}"/>
              </a:ext>
            </a:extLst>
          </p:cNvPr>
          <p:cNvCxnSpPr>
            <a:cxnSpLocks/>
            <a:stCxn id="31" idx="1"/>
          </p:cNvCxnSpPr>
          <p:nvPr/>
        </p:nvCxnSpPr>
        <p:spPr>
          <a:xfrm>
            <a:off x="4428722" y="3140621"/>
            <a:ext cx="11054" cy="158064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D5FEB7C-59FE-941B-A83B-F256120A7B15}"/>
              </a:ext>
            </a:extLst>
          </p:cNvPr>
          <p:cNvSpPr txBox="1"/>
          <p:nvPr/>
        </p:nvSpPr>
        <p:spPr>
          <a:xfrm>
            <a:off x="1819486" y="1627502"/>
            <a:ext cx="11235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Constitución Nacional</a:t>
            </a:r>
          </a:p>
          <a:p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Art. 6.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Calidad de vida </a:t>
            </a:r>
          </a:p>
          <a:p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Art. 7.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Ambiente sano</a:t>
            </a:r>
          </a:p>
          <a:p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Art. 8.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Protección ambiental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5B6FAEA2-C56E-B26D-AE02-1112C0DF7415}"/>
              </a:ext>
            </a:extLst>
          </p:cNvPr>
          <p:cNvCxnSpPr>
            <a:cxnSpLocks/>
          </p:cNvCxnSpPr>
          <p:nvPr/>
        </p:nvCxnSpPr>
        <p:spPr>
          <a:xfrm flipH="1">
            <a:off x="1806387" y="2039462"/>
            <a:ext cx="11944" cy="2710079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843237D-562D-8E34-5841-B30053270932}"/>
              </a:ext>
            </a:extLst>
          </p:cNvPr>
          <p:cNvSpPr txBox="1"/>
          <p:nvPr/>
        </p:nvSpPr>
        <p:spPr>
          <a:xfrm rot="16200000">
            <a:off x="1457023" y="3958912"/>
            <a:ext cx="1264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1992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B720B3C-BE23-F81B-F578-E975ECF03456}"/>
              </a:ext>
            </a:extLst>
          </p:cNvPr>
          <p:cNvSpPr txBox="1"/>
          <p:nvPr/>
        </p:nvSpPr>
        <p:spPr>
          <a:xfrm>
            <a:off x="4428722" y="2663567"/>
            <a:ext cx="11973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Decreto </a:t>
            </a:r>
          </a:p>
          <a:p>
            <a:r>
              <a:rPr lang="es-ES" sz="14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Nº</a:t>
            </a:r>
            <a:r>
              <a:rPr lang="es-ES" sz="1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 16.636</a:t>
            </a:r>
          </a:p>
          <a:p>
            <a:r>
              <a:rPr lang="es-E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ESSAP</a:t>
            </a:r>
          </a:p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Prestador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F16DE2A-1562-F069-A222-91F3B019C915}"/>
              </a:ext>
            </a:extLst>
          </p:cNvPr>
          <p:cNvSpPr txBox="1"/>
          <p:nvPr/>
        </p:nvSpPr>
        <p:spPr>
          <a:xfrm>
            <a:off x="5746002" y="2510987"/>
            <a:ext cx="173178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i="0" dirty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Ley </a:t>
            </a:r>
            <a:r>
              <a:rPr lang="es-ES" sz="14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Nº</a:t>
            </a:r>
            <a:r>
              <a:rPr lang="es-ES" sz="1400" b="1" i="0" dirty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 3239</a:t>
            </a:r>
          </a:p>
          <a:p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Recursos </a:t>
            </a:r>
          </a:p>
          <a:p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Hídricos</a:t>
            </a:r>
          </a:p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GIRH</a:t>
            </a:r>
          </a:p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DDHH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C0F1981-1483-3833-0CB7-981351C7F84E}"/>
              </a:ext>
            </a:extLst>
          </p:cNvPr>
          <p:cNvSpPr txBox="1"/>
          <p:nvPr/>
        </p:nvSpPr>
        <p:spPr>
          <a:xfrm>
            <a:off x="7396712" y="6596390"/>
            <a:ext cx="47731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s-ES" sz="1100" dirty="0"/>
              <a:t>Fuente: Sistematización Claudia Zapattini, 2022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52B97BD-0707-E6A5-E56A-F2AF3FC7DA2C}"/>
              </a:ext>
            </a:extLst>
          </p:cNvPr>
          <p:cNvSpPr txBox="1"/>
          <p:nvPr/>
        </p:nvSpPr>
        <p:spPr>
          <a:xfrm rot="16200000">
            <a:off x="7773464" y="3944552"/>
            <a:ext cx="1250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2018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4D76C6A4-E98E-01D7-1DDE-E4BA0532E6A7}"/>
              </a:ext>
            </a:extLst>
          </p:cNvPr>
          <p:cNvCxnSpPr>
            <a:cxnSpLocks/>
          </p:cNvCxnSpPr>
          <p:nvPr/>
        </p:nvCxnSpPr>
        <p:spPr>
          <a:xfrm>
            <a:off x="8150688" y="2642738"/>
            <a:ext cx="0" cy="21501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B5371B6-F20D-2388-E259-0B9820168EE2}"/>
              </a:ext>
            </a:extLst>
          </p:cNvPr>
          <p:cNvSpPr txBox="1"/>
          <p:nvPr/>
        </p:nvSpPr>
        <p:spPr>
          <a:xfrm rot="16200000">
            <a:off x="4755000" y="4004384"/>
            <a:ext cx="1264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2004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9BCFAD72-8603-9312-3D3E-043C93DB3AA3}"/>
              </a:ext>
            </a:extLst>
          </p:cNvPr>
          <p:cNvCxnSpPr>
            <a:cxnSpLocks/>
          </p:cNvCxnSpPr>
          <p:nvPr/>
        </p:nvCxnSpPr>
        <p:spPr>
          <a:xfrm>
            <a:off x="7036013" y="1744432"/>
            <a:ext cx="2848" cy="2992409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14B1968-96F1-6657-8194-51528501D1D2}"/>
              </a:ext>
            </a:extLst>
          </p:cNvPr>
          <p:cNvSpPr txBox="1"/>
          <p:nvPr/>
        </p:nvSpPr>
        <p:spPr>
          <a:xfrm>
            <a:off x="8189810" y="2645944"/>
            <a:ext cx="9949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i="0" dirty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Plan Nacional </a:t>
            </a:r>
            <a:r>
              <a:rPr lang="es-ES" sz="14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APyS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</a:t>
            </a:r>
          </a:p>
          <a:p>
            <a:r>
              <a:rPr lang="es-ES" sz="1400" b="1" i="0" dirty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PNAPS</a:t>
            </a:r>
            <a:endParaRPr lang="es-ES" sz="1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E684953-4C97-1E34-68AB-CB30850601AE}"/>
              </a:ext>
            </a:extLst>
          </p:cNvPr>
          <p:cNvSpPr txBox="1"/>
          <p:nvPr/>
        </p:nvSpPr>
        <p:spPr>
          <a:xfrm rot="16200000">
            <a:off x="8711194" y="3990829"/>
            <a:ext cx="1264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FF4DA47-857B-21E9-742D-5A244B9DFD59}"/>
              </a:ext>
            </a:extLst>
          </p:cNvPr>
          <p:cNvSpPr txBox="1"/>
          <p:nvPr/>
        </p:nvSpPr>
        <p:spPr>
          <a:xfrm>
            <a:off x="8882856" y="4825476"/>
            <a:ext cx="2178308" cy="13234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Decreto </a:t>
            </a:r>
            <a:r>
              <a:rPr lang="es-ES" sz="1200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Nº</a:t>
            </a:r>
            <a:r>
              <a:rPr lang="es-ES" sz="12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7161</a:t>
            </a:r>
          </a:p>
          <a:p>
            <a:r>
              <a:rPr lang="es-ES" sz="12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Régimen de Financiamiento </a:t>
            </a:r>
            <a:r>
              <a:rPr lang="es-ES" sz="1100" dirty="0">
                <a:latin typeface="Century Gothic" panose="020B0502020202020204" pitchFamily="34" charset="0"/>
              </a:rPr>
              <a:t>para comunidades periurbanas, rurales, asentamientos, comunidades indígenas, conglomerados humanos</a:t>
            </a:r>
            <a:endParaRPr lang="es-ES" sz="1200" dirty="0">
              <a:latin typeface="Century Gothic" panose="020B0502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2DC1594-0068-DD07-3EBC-56BA812D5BFB}"/>
              </a:ext>
            </a:extLst>
          </p:cNvPr>
          <p:cNvSpPr txBox="1"/>
          <p:nvPr/>
        </p:nvSpPr>
        <p:spPr>
          <a:xfrm>
            <a:off x="0" y="648833"/>
            <a:ext cx="12150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86750"/>
                </a:solidFill>
              </a:rPr>
              <a:t>A nivel de marco Jurídico y normativo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FA55580-6073-2304-5CAA-3EA2B5FC83CE}"/>
              </a:ext>
            </a:extLst>
          </p:cNvPr>
          <p:cNvSpPr txBox="1"/>
          <p:nvPr/>
        </p:nvSpPr>
        <p:spPr>
          <a:xfrm>
            <a:off x="3079020" y="4815737"/>
            <a:ext cx="1724001" cy="126188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Juntas de Saneamiento</a:t>
            </a:r>
          </a:p>
          <a:p>
            <a:r>
              <a:rPr lang="es-ES" sz="1200" b="1" dirty="0">
                <a:latin typeface="Century Gothic" panose="020B0502020202020204" pitchFamily="34" charset="0"/>
              </a:rPr>
              <a:t>“Permisionarios”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Reglamentos de Calidad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Tarifas</a:t>
            </a:r>
            <a:endParaRPr lang="es-ES" sz="1200" b="1" dirty="0"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BC1C67-1F31-B03F-E771-E9C0B1F04540}"/>
              </a:ext>
            </a:extLst>
          </p:cNvPr>
          <p:cNvSpPr txBox="1"/>
          <p:nvPr/>
        </p:nvSpPr>
        <p:spPr>
          <a:xfrm>
            <a:off x="5087662" y="4822988"/>
            <a:ext cx="1730591" cy="9233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Decreto </a:t>
            </a:r>
            <a:r>
              <a:rPr lang="es-ES" sz="1400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Nº</a:t>
            </a:r>
            <a:r>
              <a:rPr lang="es-ES" sz="1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3617</a:t>
            </a:r>
          </a:p>
          <a:p>
            <a:r>
              <a:rPr lang="es-ES" sz="1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Política de Financiamiento </a:t>
            </a:r>
            <a:r>
              <a:rPr lang="es-ES" sz="1200" dirty="0">
                <a:latin typeface="Century Gothic" panose="020B0502020202020204" pitchFamily="34" charset="0"/>
              </a:rPr>
              <a:t>para el sector rural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B50ACA-33FE-6C86-5BD1-766380B524D8}"/>
              </a:ext>
            </a:extLst>
          </p:cNvPr>
          <p:cNvSpPr txBox="1"/>
          <p:nvPr/>
        </p:nvSpPr>
        <p:spPr>
          <a:xfrm>
            <a:off x="919584" y="4812340"/>
            <a:ext cx="1724001" cy="126188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Ley 369</a:t>
            </a:r>
          </a:p>
          <a:p>
            <a:r>
              <a:rPr lang="es-ES" sz="1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SENASA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Promover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Ejecutar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Administrar</a:t>
            </a:r>
          </a:p>
          <a:p>
            <a:r>
              <a:rPr lang="es-ES" sz="1200" b="1" dirty="0">
                <a:latin typeface="Century Gothic" panose="020B0502020202020204" pitchFamily="34" charset="0"/>
              </a:rPr>
              <a:t>(ZONAS RURALES)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C113B0D7-4D62-9DCB-BA6C-BABEAFAB1245}"/>
              </a:ext>
            </a:extLst>
          </p:cNvPr>
          <p:cNvSpPr txBox="1"/>
          <p:nvPr/>
        </p:nvSpPr>
        <p:spPr>
          <a:xfrm>
            <a:off x="423803" y="940767"/>
            <a:ext cx="6394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 la gestión comunitaria del agua</a:t>
            </a:r>
          </a:p>
        </p:txBody>
      </p:sp>
    </p:spTree>
    <p:extLst>
      <p:ext uri="{BB962C8B-B14F-4D97-AF65-F5344CB8AC3E}">
        <p14:creationId xmlns:p14="http://schemas.microsoft.com/office/powerpoint/2010/main" val="217043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8AA1DE6-C7CB-1A8E-F039-80B3694B8E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919" t="15266" r="19545" b="3793"/>
          <a:stretch/>
        </p:blipFill>
        <p:spPr>
          <a:xfrm>
            <a:off x="201241" y="746305"/>
            <a:ext cx="6121474" cy="551243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DB726A6-0274-F31E-00B4-723FFCEA86BC}"/>
              </a:ext>
            </a:extLst>
          </p:cNvPr>
          <p:cNvSpPr txBox="1"/>
          <p:nvPr/>
        </p:nvSpPr>
        <p:spPr>
          <a:xfrm>
            <a:off x="5737850" y="1233584"/>
            <a:ext cx="637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6BB4BF"/>
                </a:solidFill>
              </a:rPr>
              <a:t>Relevancia en la Cobertura Nacional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402BDF-AD18-1F71-FCEB-67375748927C}"/>
              </a:ext>
            </a:extLst>
          </p:cNvPr>
          <p:cNvSpPr txBox="1"/>
          <p:nvPr/>
        </p:nvSpPr>
        <p:spPr>
          <a:xfrm>
            <a:off x="322330" y="721320"/>
            <a:ext cx="5638455" cy="5265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AutoNum type="arabicPlain" startAt="3"/>
            </a:pPr>
            <a:r>
              <a:rPr lang="es-419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                        Otros</a:t>
            </a:r>
          </a:p>
          <a:p>
            <a:pPr>
              <a:lnSpc>
                <a:spcPct val="115000"/>
              </a:lnSpc>
            </a:pPr>
            <a:endParaRPr lang="es-419" sz="1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15000"/>
              </a:lnSpc>
            </a:pPr>
            <a:endParaRPr lang="es-419" sz="1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342900">
              <a:lnSpc>
                <a:spcPct val="115000"/>
              </a:lnSpc>
              <a:buAutoNum type="arabicPlain" startAt="12"/>
            </a:pPr>
            <a:r>
              <a:rPr lang="es-419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               Prestadores privados </a:t>
            </a:r>
          </a:p>
          <a:p>
            <a:pPr>
              <a:lnSpc>
                <a:spcPct val="115000"/>
              </a:lnSpc>
            </a:pPr>
            <a:r>
              <a:rPr lang="es-419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</a:t>
            </a:r>
            <a:r>
              <a:rPr lang="es-419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s-419" sz="16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Aguaterias</a:t>
            </a:r>
            <a:r>
              <a:rPr lang="es-419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  <a:p>
            <a:pPr>
              <a:lnSpc>
                <a:spcPct val="115000"/>
              </a:lnSpc>
            </a:pPr>
            <a:endParaRPr lang="es-419" b="1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15000"/>
              </a:lnSpc>
            </a:pPr>
            <a:endParaRPr lang="es-419" sz="1800" b="1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15000"/>
              </a:lnSpc>
            </a:pPr>
            <a:r>
              <a:rPr lang="es-419" sz="24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32 %                   ESSAP</a:t>
            </a:r>
          </a:p>
          <a:p>
            <a:pPr>
              <a:lnSpc>
                <a:spcPct val="115000"/>
              </a:lnSpc>
            </a:pPr>
            <a:r>
              <a:rPr lang="es-419" sz="24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</a:t>
            </a:r>
            <a:r>
              <a:rPr lang="es-419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(Concesionario)</a:t>
            </a:r>
            <a:endParaRPr lang="es-419" sz="2400" b="1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15000"/>
              </a:lnSpc>
            </a:pPr>
            <a:endParaRPr lang="es-419"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15000"/>
              </a:lnSpc>
            </a:pPr>
            <a:endParaRPr lang="es-419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15000"/>
              </a:lnSpc>
            </a:pPr>
            <a:endParaRPr lang="es-419"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15000"/>
              </a:lnSpc>
            </a:pPr>
            <a:endParaRPr lang="es-419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15000"/>
              </a:lnSpc>
            </a:pPr>
            <a:endParaRPr lang="es-419" sz="1800" b="1" dirty="0">
              <a:solidFill>
                <a:schemeClr val="bg1">
                  <a:lumMod val="9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15000"/>
              </a:lnSpc>
            </a:pPr>
            <a:r>
              <a:rPr lang="es-419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	              </a:t>
            </a:r>
            <a:r>
              <a:rPr lang="es-419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11%   </a:t>
            </a:r>
            <a:r>
              <a:rPr lang="es-419" sz="1800" b="1" dirty="0">
                <a:solidFill>
                  <a:schemeClr val="bg1">
                    <a:lumMod val="95000"/>
                  </a:schemeClr>
                </a:solidFill>
                <a:highlight>
                  <a:srgbClr val="00008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Comisiones Vecinales</a:t>
            </a:r>
          </a:p>
          <a:p>
            <a:pPr>
              <a:lnSpc>
                <a:spcPct val="115000"/>
              </a:lnSpc>
            </a:pPr>
            <a:endParaRPr lang="es-419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15000"/>
              </a:lnSpc>
            </a:pPr>
            <a:r>
              <a:rPr lang="es-419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	              </a:t>
            </a:r>
            <a:r>
              <a:rPr lang="es-419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42 % J</a:t>
            </a:r>
            <a:r>
              <a:rPr lang="es-419" sz="1800" b="1" dirty="0">
                <a:solidFill>
                  <a:schemeClr val="bg1">
                    <a:lumMod val="95000"/>
                  </a:schemeClr>
                </a:solidFill>
                <a:highlight>
                  <a:srgbClr val="00008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untas de Saneamiento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C17B04-ADA5-C19B-5002-441A4A867A5D}"/>
              </a:ext>
            </a:extLst>
          </p:cNvPr>
          <p:cNvSpPr txBox="1"/>
          <p:nvPr/>
        </p:nvSpPr>
        <p:spPr>
          <a:xfrm>
            <a:off x="7376834" y="6596390"/>
            <a:ext cx="47731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s-ES" sz="1100" dirty="0"/>
              <a:t>Fuente: Datos del ERSSAN, 2021. Sistematización Claudia Zapattini,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BC3913-9443-19B4-C0F8-2D804312564F}"/>
              </a:ext>
            </a:extLst>
          </p:cNvPr>
          <p:cNvSpPr txBox="1"/>
          <p:nvPr/>
        </p:nvSpPr>
        <p:spPr>
          <a:xfrm>
            <a:off x="156997" y="4826064"/>
            <a:ext cx="12752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53</a:t>
            </a:r>
            <a:r>
              <a:rPr lang="es-419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% </a:t>
            </a:r>
            <a:endParaRPr lang="es-E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89E55B6-CC4A-4774-275A-156FAACFBCB5}"/>
              </a:ext>
            </a:extLst>
          </p:cNvPr>
          <p:cNvCxnSpPr>
            <a:cxnSpLocks/>
          </p:cNvCxnSpPr>
          <p:nvPr/>
        </p:nvCxnSpPr>
        <p:spPr>
          <a:xfrm>
            <a:off x="1432262" y="5235234"/>
            <a:ext cx="713441" cy="21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865A136-E126-AD27-9213-AD0805F07F0E}"/>
              </a:ext>
            </a:extLst>
          </p:cNvPr>
          <p:cNvCxnSpPr>
            <a:cxnSpLocks/>
          </p:cNvCxnSpPr>
          <p:nvPr/>
        </p:nvCxnSpPr>
        <p:spPr>
          <a:xfrm flipV="1">
            <a:off x="1432262" y="5012715"/>
            <a:ext cx="713441" cy="22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6491102" y="510462"/>
            <a:ext cx="7803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4800" b="1" dirty="0">
                <a:solidFill>
                  <a:srgbClr val="C86750"/>
                </a:solidFill>
              </a:rPr>
              <a:t>Gestión Comunitaria</a:t>
            </a:r>
            <a:endParaRPr lang="es-MX" sz="4800" b="1" dirty="0">
              <a:solidFill>
                <a:srgbClr val="C8675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43473FA-59F1-1535-EB7A-9246416032DB}"/>
              </a:ext>
            </a:extLst>
          </p:cNvPr>
          <p:cNvSpPr txBox="1"/>
          <p:nvPr/>
        </p:nvSpPr>
        <p:spPr>
          <a:xfrm>
            <a:off x="7070717" y="2493451"/>
            <a:ext cx="492416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solidFill>
                  <a:srgbClr val="C86750"/>
                </a:solidFill>
              </a:rPr>
              <a:t>+ 4.500 </a:t>
            </a:r>
          </a:p>
          <a:p>
            <a:pPr algn="ctr"/>
            <a:r>
              <a:rPr lang="es-ES" sz="3600" dirty="0"/>
              <a:t>prestadores comunitarios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273F6DD-927F-DE81-161B-FE3E67285363}"/>
              </a:ext>
            </a:extLst>
          </p:cNvPr>
          <p:cNvSpPr txBox="1"/>
          <p:nvPr/>
        </p:nvSpPr>
        <p:spPr>
          <a:xfrm>
            <a:off x="9488246" y="4147503"/>
            <a:ext cx="259426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+ 3.500 </a:t>
            </a:r>
          </a:p>
          <a:p>
            <a:pPr algn="ctr"/>
            <a:r>
              <a:rPr lang="es-ES" sz="2000" dirty="0"/>
              <a:t>Juntas de Saneamiento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054F18C-B3CF-5F41-E843-393E2393441F}"/>
              </a:ext>
            </a:extLst>
          </p:cNvPr>
          <p:cNvSpPr txBox="1"/>
          <p:nvPr/>
        </p:nvSpPr>
        <p:spPr>
          <a:xfrm>
            <a:off x="7070717" y="4133566"/>
            <a:ext cx="201792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+ 1.000 </a:t>
            </a:r>
          </a:p>
          <a:p>
            <a:pPr algn="ctr"/>
            <a:r>
              <a:rPr lang="es-ES" sz="2400" dirty="0"/>
              <a:t>Comisiones</a:t>
            </a:r>
          </a:p>
        </p:txBody>
      </p:sp>
    </p:spTree>
    <p:extLst>
      <p:ext uri="{BB962C8B-B14F-4D97-AF65-F5344CB8AC3E}">
        <p14:creationId xmlns:p14="http://schemas.microsoft.com/office/powerpoint/2010/main" val="240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43473FA-59F1-1535-EB7A-9246416032DB}"/>
              </a:ext>
            </a:extLst>
          </p:cNvPr>
          <p:cNvSpPr txBox="1"/>
          <p:nvPr/>
        </p:nvSpPr>
        <p:spPr>
          <a:xfrm>
            <a:off x="3633537" y="293885"/>
            <a:ext cx="492416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solidFill>
                  <a:srgbClr val="C86750"/>
                </a:solidFill>
              </a:rPr>
              <a:t>+ 4.500 </a:t>
            </a:r>
          </a:p>
          <a:p>
            <a:pPr algn="ctr"/>
            <a:r>
              <a:rPr lang="es-ES" sz="3600" dirty="0"/>
              <a:t>prestadores comunitarios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4BEE5ED4-3C38-23A2-E173-BBA35E8C6EE3}"/>
              </a:ext>
            </a:extLst>
          </p:cNvPr>
          <p:cNvSpPr/>
          <p:nvPr/>
        </p:nvSpPr>
        <p:spPr>
          <a:xfrm>
            <a:off x="5689218" y="1898143"/>
            <a:ext cx="812800" cy="838098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7555B8-65BB-2AA7-464D-FEC10A666166}"/>
              </a:ext>
            </a:extLst>
          </p:cNvPr>
          <p:cNvSpPr txBox="1"/>
          <p:nvPr/>
        </p:nvSpPr>
        <p:spPr>
          <a:xfrm>
            <a:off x="4980214" y="2661920"/>
            <a:ext cx="2231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DESAFÍOS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C5CD71-C897-17B5-A23A-C3AE39E3D78B}"/>
              </a:ext>
            </a:extLst>
          </p:cNvPr>
          <p:cNvSpPr txBox="1"/>
          <p:nvPr/>
        </p:nvSpPr>
        <p:spPr>
          <a:xfrm>
            <a:off x="340414" y="3429000"/>
            <a:ext cx="3577487" cy="1015663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 </a:t>
            </a:r>
            <a:r>
              <a:rPr lang="es-ES" sz="2000" b="1" dirty="0"/>
              <a:t>+ 1000  pedidos</a:t>
            </a:r>
            <a:r>
              <a:rPr lang="es-ES" sz="2000" dirty="0"/>
              <a:t>  de asistencia por año, ya sea técnica o administrativa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696B06A-31CA-49F1-3AAC-A98A1EF6C1AF}"/>
              </a:ext>
            </a:extLst>
          </p:cNvPr>
          <p:cNvSpPr txBox="1"/>
          <p:nvPr/>
        </p:nvSpPr>
        <p:spPr>
          <a:xfrm>
            <a:off x="2306679" y="4597223"/>
            <a:ext cx="3577487" cy="1323439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 </a:t>
            </a:r>
            <a:r>
              <a:rPr lang="es-ES" sz="2000" b="1" dirty="0"/>
              <a:t>90% sistemas pequeños </a:t>
            </a:r>
          </a:p>
          <a:p>
            <a:pPr algn="ctr"/>
            <a:r>
              <a:rPr lang="es-ES" sz="2000" dirty="0"/>
              <a:t>con menos de 200 usuarios. Indicador de que no pueden gestionarse solos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8E62B9B-2E00-13C4-C7E3-CD814B9AD0D4}"/>
              </a:ext>
            </a:extLst>
          </p:cNvPr>
          <p:cNvSpPr txBox="1"/>
          <p:nvPr/>
        </p:nvSpPr>
        <p:spPr>
          <a:xfrm>
            <a:off x="4659086" y="3383350"/>
            <a:ext cx="2859314" cy="1015663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Atomización </a:t>
            </a:r>
          </a:p>
          <a:p>
            <a:pPr algn="ctr"/>
            <a:r>
              <a:rPr lang="es-ES" sz="2000" dirty="0"/>
              <a:t>por la baja capacidad de expansión</a:t>
            </a:r>
            <a:endParaRPr lang="es-ES" sz="2000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35BF40D-DB37-C0D0-1510-0E6172087CCA}"/>
              </a:ext>
            </a:extLst>
          </p:cNvPr>
          <p:cNvSpPr txBox="1"/>
          <p:nvPr/>
        </p:nvSpPr>
        <p:spPr>
          <a:xfrm>
            <a:off x="6307835" y="4612611"/>
            <a:ext cx="3577485" cy="1323439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Calidad técnica de sistemas </a:t>
            </a:r>
          </a:p>
          <a:p>
            <a:pPr algn="ctr"/>
            <a:r>
              <a:rPr lang="es-ES" sz="2000" dirty="0"/>
              <a:t>Sistemas que no fueron construidos por SENASA solicitan y quieren mayor apoyo</a:t>
            </a:r>
            <a:endParaRPr lang="es-ES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646278B-958E-8F69-57E3-54C06AC7BEB4}"/>
              </a:ext>
            </a:extLst>
          </p:cNvPr>
          <p:cNvSpPr txBox="1"/>
          <p:nvPr/>
        </p:nvSpPr>
        <p:spPr>
          <a:xfrm>
            <a:off x="8274101" y="3428999"/>
            <a:ext cx="3577486" cy="1015663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Permisionarios “de hecho” </a:t>
            </a:r>
          </a:p>
          <a:p>
            <a:pPr algn="ctr"/>
            <a:r>
              <a:rPr lang="es-ES" sz="2000" dirty="0"/>
              <a:t>Con áreas de coberturas inscriptas pero no aseguradas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859099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5556</TotalTime>
  <Words>1299</Words>
  <Application>Microsoft Office PowerPoint</Application>
  <PresentationFormat>Panorámica</PresentationFormat>
  <Paragraphs>201</Paragraphs>
  <Slides>17</Slides>
  <Notes>16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YouTube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2.3. Fortalecimiento y sostenibilidad técnica de la gestión comunitaria de los servicios de agua y saneamiento como modelo para cerrar la brecha entre los sistemas urbanos, peri urbanos y rurales.</dc:title>
  <dc:creator>Claudia Zapattini</dc:creator>
  <cp:lastModifiedBy>Cesarina Quintana</cp:lastModifiedBy>
  <cp:revision>4</cp:revision>
  <dcterms:created xsi:type="dcterms:W3CDTF">2022-09-23T09:26:11Z</dcterms:created>
  <dcterms:modified xsi:type="dcterms:W3CDTF">2022-10-13T03:34:32Z</dcterms:modified>
</cp:coreProperties>
</file>