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9" r:id="rId3"/>
    <p:sldId id="269" r:id="rId4"/>
    <p:sldId id="263" r:id="rId5"/>
    <p:sldId id="260" r:id="rId6"/>
    <p:sldId id="267" r:id="rId7"/>
    <p:sldId id="270" r:id="rId8"/>
    <p:sldId id="271" r:id="rId9"/>
    <p:sldId id="272" r:id="rId10"/>
    <p:sldId id="273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292"/>
    <a:srgbClr val="165C78"/>
    <a:srgbClr val="1A6D8E"/>
    <a:srgbClr val="C86750"/>
    <a:srgbClr val="196A8B"/>
    <a:srgbClr val="6BB4BF"/>
    <a:srgbClr val="13607B"/>
    <a:srgbClr val="CEE9E4"/>
    <a:srgbClr val="C5E0DC"/>
    <a:srgbClr val="DB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5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6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4D1A3-A3C6-497A-99A1-36DB706526A0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424F2-893D-42AE-9201-8B0DA48513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72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Esta dispositiva sirve como Pantalla inicial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896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Hoja de vida del expositor/a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4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Esta dispositiva sirve como caratula principal de la presentación. Podrán cambiar la fotografía por una de su preferencia, ya sea vertical u horizontal.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7219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914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Sub diapositiva, con opción a incluir epígrafes, fotos verticales y texto complementario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220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6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9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9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8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1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9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4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F7893-CD9E-1FD9-2E1E-28047CEA2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692A-0EA2-C93F-F95C-52DF7843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93EE3-7A86-5A30-9A84-1E7B6EF8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8D207-CE2A-2D7D-FA12-4A8DCB22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8F885-C802-8BCA-27DC-1E02A1C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66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FF284-077A-6A91-ECE4-C4EAD964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DF0290-C6CB-47B4-A4C6-396EF2FD6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48EDD-4464-4B4F-C92E-0C5280E3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94B75-5E7B-C80C-F32A-B93AC955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42509-9F51-C066-7096-1AE05316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868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AA7392-ECAF-829A-28A7-B917D9B0B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55E2F2-2D74-168B-7E8B-FC2A2F2DF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F4A6E-2A46-A1FD-B4AE-7EFAD40D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16BDB6-0625-193A-E834-9BE6CB9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4F3FD-7F3D-7F17-46CA-F27C4680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080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F7893-CD9E-1FD9-2E1E-28047CEA2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692A-0EA2-C93F-F95C-52DF7843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93EE3-7A86-5A30-9A84-1E7B6EF8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8D207-CE2A-2D7D-FA12-4A8DCB22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8F885-C802-8BCA-27DC-1E02A1C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2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B4A77-64EA-959B-CE7E-C49BC7E8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43C51F-6DAA-CAB7-9F22-124E6251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A68C37-2D66-8381-1894-E33C5CF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66AA66-7AF8-750A-BB14-8987F1AA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5A99AF-F0E9-EF36-8476-72A2C279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6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2D21A-5A44-587B-9DF8-572AB5B7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4F17BE-1E33-53FA-273B-E1F65CC07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15822-39F0-4380-4062-45E3DC2E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2D2B70-77A4-7003-640C-C2F42347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94BBFF-7EB4-008D-1939-14048089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C0F62-58A8-67CF-0E63-DC18C02B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3632E-D9D5-BC68-D518-36915123B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98FE89-3A8B-3B98-EAFE-7238A173B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959192-103A-9AB9-83A6-A492802A6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3FAF07-AF7E-D76F-710C-E16D49C08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4B7B7E-E60E-D9D6-F665-B1134B0C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93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5C3DF-C584-4964-A5C6-AA2AEC6C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44B72C-2351-9B8D-3745-5023A71A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3B3E67-10AA-BCEC-AD39-060B22771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609BE1-4494-D066-223B-18D6B6B96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E4DD98-A6F4-EA88-7402-71F479A5F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DDCA00-85BF-10B9-7F2F-B61BA83E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A73792-A8AB-F7C6-FAE0-E7E2319F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32D668-A39A-8D01-DAC4-36E00E4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53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8B33F-0DA2-0FED-B4A3-BC6B0783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AE0991-250E-B871-F012-CE35CC43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E03777-44E9-D581-7A7F-F71A2206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FEEFAD-87EB-54DE-3A07-8C0FD4A6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12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87B342-2711-11BF-0A01-4AE231F7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C0C3C2-044E-0165-4BB0-29FDA21C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907F1-98D0-191B-AAED-FCD5B8C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98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A77B4-CDD0-24CF-02FE-4B30C04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7534D-F291-6D20-E922-59501120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BCF604-9582-3355-0B5A-BE916D497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D827F-0980-AF3A-2927-EFCAD491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EF9B06-BBFB-9333-3499-69D6E56E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647D5D-BC90-B246-F80E-86E4432C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7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B4A77-64EA-959B-CE7E-C49BC7E8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43C51F-6DAA-CAB7-9F22-124E6251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A68C37-2D66-8381-1894-E33C5CF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66AA66-7AF8-750A-BB14-8987F1AA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5A99AF-F0E9-EF36-8476-72A2C279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076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45159-28E0-0D2D-8733-569A3DBC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4B0369-39D8-9324-3A53-69A3D9C3A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B4423A-6E30-1F21-3A55-70F077357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7A116-A7C8-AFA1-374C-986AAC7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073CA-96AE-0FE1-7224-AEB91084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237D47-EA26-B813-56F1-334CD3F2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86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FF284-077A-6A91-ECE4-C4EAD964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DF0290-C6CB-47B4-A4C6-396EF2FD6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48EDD-4464-4B4F-C92E-0C5280E3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94B75-5E7B-C80C-F32A-B93AC955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42509-9F51-C066-7096-1AE05316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7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AA7392-ECAF-829A-28A7-B917D9B0B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55E2F2-2D74-168B-7E8B-FC2A2F2DF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F4A6E-2A46-A1FD-B4AE-7EFAD40D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16BDB6-0625-193A-E834-9BE6CB9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4F3FD-7F3D-7F17-46CA-F27C4680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1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2D21A-5A44-587B-9DF8-572AB5B7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4F17BE-1E33-53FA-273B-E1F65CC07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15822-39F0-4380-4062-45E3DC2E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2D2B70-77A4-7003-640C-C2F42347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94BBFF-7EB4-008D-1939-14048089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23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C0F62-58A8-67CF-0E63-DC18C02B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3632E-D9D5-BC68-D518-36915123B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98FE89-3A8B-3B98-EAFE-7238A173B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959192-103A-9AB9-83A6-A492802A6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3FAF07-AF7E-D76F-710C-E16D49C08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4B7B7E-E60E-D9D6-F665-B1134B0C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553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5C3DF-C584-4964-A5C6-AA2AEC6C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44B72C-2351-9B8D-3745-5023A71A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3B3E67-10AA-BCEC-AD39-060B22771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609BE1-4494-D066-223B-18D6B6B96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E4DD98-A6F4-EA88-7402-71F479A5F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DDCA00-85BF-10B9-7F2F-B61BA83E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A73792-A8AB-F7C6-FAE0-E7E2319F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32D668-A39A-8D01-DAC4-36E00E4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216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8B33F-0DA2-0FED-B4A3-BC6B0783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AE0991-250E-B871-F012-CE35CC43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E03777-44E9-D581-7A7F-F71A2206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FEEFAD-87EB-54DE-3A07-8C0FD4A6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22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87B342-2711-11BF-0A01-4AE231F7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C0C3C2-044E-0165-4BB0-29FDA21C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907F1-98D0-191B-AAED-FCD5B8C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604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A77B4-CDD0-24CF-02FE-4B30C04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7534D-F291-6D20-E922-59501120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BCF604-9582-3355-0B5A-BE916D497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D827F-0980-AF3A-2927-EFCAD491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EF9B06-BBFB-9333-3499-69D6E56E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647D5D-BC90-B246-F80E-86E4432C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445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45159-28E0-0D2D-8733-569A3DBC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4B0369-39D8-9324-3A53-69A3D9C3A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B4423A-6E30-1F21-3A55-70F077357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7A116-A7C8-AFA1-374C-986AAC7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073CA-96AE-0FE1-7224-AEB91084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237D47-EA26-B813-56F1-334CD3F2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406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7F1F7F-0E1D-FCE6-6524-7C6926A0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87D9C-D602-6A0E-3980-0D652003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7F585-7E38-83E1-D05C-5ABCA05D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4082-065E-4354-8A63-6EDF70C80D81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C68B9-CC15-B4A9-39CE-36EF57263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228FD-1124-2D5B-883F-A3AD2566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83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7F1F7F-0E1D-FCE6-6524-7C6926A0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87D9C-D602-6A0E-3980-0D652003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7F585-7E38-83E1-D05C-5ABCA05D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C68B9-CC15-B4A9-39CE-36EF57263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228FD-1124-2D5B-883F-A3AD2566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3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jpg"/><Relationship Id="rId10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4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24.jpeg"/><Relationship Id="rId10" Type="http://schemas.microsoft.com/office/2007/relationships/hdphoto" Target="../media/hdphoto2.wdp"/><Relationship Id="rId4" Type="http://schemas.openxmlformats.org/officeDocument/2006/relationships/image" Target="../media/image25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2B6B17-2ED0-A23C-C6E4-81A5EEE01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1238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F4A59A-4570-783E-72E3-DD3E781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3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F8B66BD-6438-E6D7-7FAE-C1A9DB089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535" y="5731718"/>
            <a:ext cx="12192001" cy="112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8B30B09-6351-CE9D-94A0-F6D47BCDA340}"/>
              </a:ext>
            </a:extLst>
          </p:cNvPr>
          <p:cNvSpPr/>
          <p:nvPr/>
        </p:nvSpPr>
        <p:spPr>
          <a:xfrm>
            <a:off x="5565913" y="2324370"/>
            <a:ext cx="6626087" cy="2108223"/>
          </a:xfrm>
          <a:prstGeom prst="rect">
            <a:avLst/>
          </a:prstGeom>
          <a:solidFill>
            <a:srgbClr val="16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F23B026-5DDB-DC18-EA37-4CBBFDB43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061" y="5341566"/>
            <a:ext cx="2782603" cy="126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CA2535A-C39C-E863-AEF2-B9CA05B33282}"/>
              </a:ext>
            </a:extLst>
          </p:cNvPr>
          <p:cNvSpPr/>
          <p:nvPr/>
        </p:nvSpPr>
        <p:spPr>
          <a:xfrm>
            <a:off x="5016318" y="2447457"/>
            <a:ext cx="847852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b="0" cap="none" spc="0" dirty="0">
                <a:ln w="0"/>
                <a:solidFill>
                  <a:srgbClr val="1A6D8E"/>
                </a:solidFill>
                <a:effectLst>
                  <a:reflection blurRad="6350" stA="53000" endA="300" endPos="35500" dir="5400000" sy="-90000" algn="bl" rotWithShape="0"/>
                </a:effectLst>
              </a:rPr>
              <a:t>GRACIAS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A2A794-0386-5806-32FF-F190522604E3}"/>
              </a:ext>
            </a:extLst>
          </p:cNvPr>
          <p:cNvSpPr txBox="1"/>
          <p:nvPr/>
        </p:nvSpPr>
        <p:spPr>
          <a:xfrm>
            <a:off x="8624675" y="3263053"/>
            <a:ext cx="7249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6600" spc="-150" dirty="0">
                <a:solidFill>
                  <a:schemeClr val="bg1"/>
                </a:solidFill>
              </a:rPr>
              <a:t>GRACIAS!</a:t>
            </a:r>
            <a:endParaRPr lang="es-MX" sz="6600" b="1" spc="-15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F86194-11A7-57ED-EA9A-CA654832C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2"/>
          <a:stretch/>
        </p:blipFill>
        <p:spPr>
          <a:xfrm>
            <a:off x="-11535" y="2324370"/>
            <a:ext cx="6726968" cy="21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11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3CF584A9-9CBE-A534-87F9-1AC93FC27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2058" r="43" b="2034"/>
          <a:stretch/>
        </p:blipFill>
        <p:spPr>
          <a:xfrm rot="10800000">
            <a:off x="5" y="1337458"/>
            <a:ext cx="12191995" cy="251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4478078-3F85-1835-2337-8E38EEA1E92D}"/>
              </a:ext>
            </a:extLst>
          </p:cNvPr>
          <p:cNvSpPr/>
          <p:nvPr/>
        </p:nvSpPr>
        <p:spPr>
          <a:xfrm>
            <a:off x="4447257" y="496957"/>
            <a:ext cx="6843595" cy="5392855"/>
          </a:xfrm>
          <a:prstGeom prst="rect">
            <a:avLst/>
          </a:prstGeom>
          <a:solidFill>
            <a:srgbClr val="16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pic>
        <p:nvPicPr>
          <p:cNvPr id="4098" name="Picture 2" descr="Ingeniera en casco blanco con papel what... | Free Photo #Freepik  #freephoto #fondo #negocios #edificio #mujer | Concepto de seguridad,  Ingeniero, Cascadas">
            <a:extLst>
              <a:ext uri="{FF2B5EF4-FFF2-40B4-BE49-F238E27FC236}">
                <a16:creationId xmlns:a16="http://schemas.microsoft.com/office/drawing/2014/main" id="{B8A65D71-9C00-E2A0-5B59-AD7E5222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982" y="2169416"/>
            <a:ext cx="2710646" cy="251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5E7DCF-3C3D-A0C0-20D2-3ED1D337DF68}"/>
              </a:ext>
            </a:extLst>
          </p:cNvPr>
          <p:cNvSpPr txBox="1"/>
          <p:nvPr/>
        </p:nvSpPr>
        <p:spPr>
          <a:xfrm>
            <a:off x="655982" y="4787169"/>
            <a:ext cx="724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dirty="0">
                <a:solidFill>
                  <a:srgbClr val="13607B"/>
                </a:solidFill>
              </a:rPr>
              <a:t>Ing. Víctor</a:t>
            </a:r>
            <a:endParaRPr lang="es-MX" sz="2400" b="1" dirty="0">
              <a:solidFill>
                <a:srgbClr val="13607B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8BD3DE-8662-65BF-E2E9-4A82014F9BF9}"/>
              </a:ext>
            </a:extLst>
          </p:cNvPr>
          <p:cNvSpPr txBox="1"/>
          <p:nvPr/>
        </p:nvSpPr>
        <p:spPr>
          <a:xfrm>
            <a:off x="954472" y="5116191"/>
            <a:ext cx="724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200" b="1" dirty="0">
                <a:solidFill>
                  <a:srgbClr val="13607B"/>
                </a:solidFill>
              </a:rPr>
              <a:t>CABRERA LA ROSA</a:t>
            </a:r>
            <a:endParaRPr lang="es-MX" sz="3200" b="1" dirty="0">
              <a:solidFill>
                <a:srgbClr val="13607B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E0ADB4-A133-83A3-A181-3E01E84783B1}"/>
              </a:ext>
            </a:extLst>
          </p:cNvPr>
          <p:cNvSpPr txBox="1"/>
          <p:nvPr/>
        </p:nvSpPr>
        <p:spPr>
          <a:xfrm>
            <a:off x="4845864" y="686525"/>
            <a:ext cx="612165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s-BO" b="1" dirty="0">
                <a:solidFill>
                  <a:prstClr val="white"/>
                </a:solidFill>
              </a:rPr>
              <a:t>Jefe de la Unidad Técnica para la mejora de la Prestación de los Servicios del Programa Nacional de Saneamiento Rural del Ministerio de Vivienda Construcción y Saneamiento</a:t>
            </a:r>
          </a:p>
          <a:p>
            <a:pPr>
              <a:spcBef>
                <a:spcPts val="200"/>
              </a:spcBef>
            </a:pPr>
            <a:endParaRPr lang="es-BO" b="1" dirty="0">
              <a:solidFill>
                <a:prstClr val="white"/>
              </a:solidFill>
            </a:endParaRPr>
          </a:p>
          <a:p>
            <a:pPr algn="just">
              <a:spcBef>
                <a:spcPts val="200"/>
              </a:spcBef>
            </a:pPr>
            <a:r>
              <a:rPr lang="es-ES" sz="1600" dirty="0">
                <a:solidFill>
                  <a:prstClr val="white"/>
                </a:solidFill>
              </a:rPr>
              <a:t>Ing.  Agrícola por la Universidad Nacional Agraria La Molina, cuenta con Post Grado como Especialista en Gobernabilidad y Gerencia Política y lleva más de 26 años de experiencia en la construcción de Políticas Públicas, en la Gestión Pública, en planeamiento estratégico, en presupuesto por resultados (diseño e implementación).</a:t>
            </a:r>
          </a:p>
          <a:p>
            <a:pPr>
              <a:spcBef>
                <a:spcPts val="200"/>
              </a:spcBef>
            </a:pPr>
            <a:endParaRPr lang="es-BO" dirty="0">
              <a:solidFill>
                <a:prstClr val="white"/>
              </a:solidFill>
            </a:endParaRPr>
          </a:p>
          <a:p>
            <a:pPr algn="just">
              <a:spcBef>
                <a:spcPts val="200"/>
              </a:spcBef>
            </a:pPr>
            <a:r>
              <a:rPr lang="es-ES" sz="1600" dirty="0">
                <a:solidFill>
                  <a:prstClr val="white"/>
                </a:solidFill>
              </a:rPr>
              <a:t>Asimismo, cuenta con amplia experiencia en la preparación, ejecución, supervisión, seguimiento y evaluación de Proyectos Sociales, y en el diseño de estrategias de alto impacto: “Estrategia Nacional para incrementar el porcentaje hogares con acceso a agua clorada en zonas rurales del Perú”, aprobada mediante RM N°078-2019-Vivienda.  </a:t>
            </a:r>
          </a:p>
          <a:p>
            <a:pPr algn="just">
              <a:spcBef>
                <a:spcPts val="200"/>
              </a:spcBef>
            </a:pPr>
            <a:endParaRPr lang="es-ES" sz="1600" dirty="0">
              <a:solidFill>
                <a:prstClr val="white"/>
              </a:solidFill>
            </a:endParaRPr>
          </a:p>
          <a:p>
            <a:pPr algn="just">
              <a:spcBef>
                <a:spcPts val="200"/>
              </a:spcBef>
            </a:pPr>
            <a:r>
              <a:rPr lang="es-ES" sz="1600" dirty="0">
                <a:solidFill>
                  <a:prstClr val="white"/>
                </a:solidFill>
              </a:rPr>
              <a:t>Asimismo, tiene experiencia de articulación del </a:t>
            </a:r>
          </a:p>
          <a:p>
            <a:pPr algn="just">
              <a:spcBef>
                <a:spcPts val="200"/>
              </a:spcBef>
            </a:pPr>
            <a:r>
              <a:rPr lang="es-ES" sz="1600" dirty="0">
                <a:solidFill>
                  <a:prstClr val="white"/>
                </a:solidFill>
              </a:rPr>
              <a:t>trabajo con los organismos cooperantes BID, CAF, </a:t>
            </a:r>
          </a:p>
          <a:p>
            <a:pPr algn="just">
              <a:spcBef>
                <a:spcPts val="200"/>
              </a:spcBef>
            </a:pPr>
            <a:r>
              <a:rPr lang="es-ES" sz="1600" dirty="0">
                <a:solidFill>
                  <a:prstClr val="white"/>
                </a:solidFill>
              </a:rPr>
              <a:t>COSUDE, GIZ. </a:t>
            </a: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5221321-5967-D4B5-F8D1-4E0B177F6A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2"/>
          <a:stretch/>
        </p:blipFill>
        <p:spPr>
          <a:xfrm>
            <a:off x="9568344" y="4587919"/>
            <a:ext cx="2173082" cy="214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24040" r="29281" b="28385"/>
          <a:stretch/>
        </p:blipFill>
        <p:spPr>
          <a:xfrm>
            <a:off x="655982" y="2169417"/>
            <a:ext cx="2715088" cy="25191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500" y1="40333" x2="51500" y2="40333"/>
                        <a14:foregroundMark x1="55167" y1="36167" x2="49333" y2="56667"/>
                        <a14:foregroundMark x1="46000" y1="35500" x2="40500" y2="62000"/>
                        <a14:foregroundMark x1="54667" y1="37167" x2="49667" y2="60667"/>
                        <a14:foregroundMark x1="42167" y1="35500" x2="67833" y2="34667"/>
                        <a14:foregroundMark x1="58833" y1="38000" x2="56333" y2="55000"/>
                        <a14:foregroundMark x1="58667" y1="34000" x2="41833" y2="33667"/>
                        <a14:foregroundMark x1="59000" y1="32333" x2="49833" y2="32500"/>
                        <a14:foregroundMark x1="43833" y1="33167" x2="50667" y2="32500"/>
                        <a14:foregroundMark x1="75500" y1="34333" x2="75500" y2="34333"/>
                        <a14:foregroundMark x1="77000" y1="34500" x2="77000" y2="34500"/>
                        <a14:foregroundMark x1="37333" y1="67167" x2="37333" y2="67167"/>
                        <a14:foregroundMark x1="26000" y1="65833" x2="37500" y2="66667"/>
                        <a14:foregroundMark x1="47000" y1="56500" x2="46000" y2="63667"/>
                        <a14:foregroundMark x1="56000" y1="54333" x2="55667" y2="64000"/>
                        <a14:foregroundMark x1="49667" y1="62833" x2="51167" y2="66833"/>
                        <a14:foregroundMark x1="57167" y1="64333" x2="42000" y2="64667"/>
                        <a14:foregroundMark x1="56500" y1="66333" x2="42333" y2="66667"/>
                        <a14:foregroundMark x1="46833" y1="67167" x2="40000" y2="66500"/>
                        <a14:foregroundMark x1="75333" y1="50000" x2="75333" y2="50000"/>
                      </a14:backgroundRemoval>
                    </a14:imgEffect>
                  </a14:imgLayer>
                </a14:imgProps>
              </a:ext>
            </a:extLst>
          </a:blip>
          <a:srcRect l="19328" t="25995" r="17138" b="28179"/>
          <a:stretch/>
        </p:blipFill>
        <p:spPr>
          <a:xfrm rot="21199473">
            <a:off x="2713217" y="4226091"/>
            <a:ext cx="1081738" cy="7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B4C50D00-9324-34CA-B619-D05B00F6E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792" y="5249180"/>
            <a:ext cx="12990135" cy="154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F782D8E-2AEF-D58A-CF49-D70500C6AC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092" y="5598452"/>
            <a:ext cx="8087471" cy="125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F8B66BD-6438-E6D7-7FAE-C1A9DB0897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12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998C9E-2A68-7D13-CD79-7D89D396C0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968773"/>
            <a:ext cx="12192001" cy="287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A68C72D0-2F73-40C5-5A05-C0E9339E7798}"/>
              </a:ext>
            </a:extLst>
          </p:cNvPr>
          <p:cNvSpPr txBox="1"/>
          <p:nvPr/>
        </p:nvSpPr>
        <p:spPr>
          <a:xfrm>
            <a:off x="6316712" y="2211176"/>
            <a:ext cx="4887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spc="-300" dirty="0">
                <a:solidFill>
                  <a:srgbClr val="6BB4BF"/>
                </a:solidFill>
              </a:rPr>
              <a:t>Núcleos Ejecutores</a:t>
            </a:r>
            <a:endParaRPr lang="es-MX" sz="4400" spc="-300" dirty="0">
              <a:solidFill>
                <a:srgbClr val="6BB4BF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D9BE2BF-DC55-CCBD-59A4-3CCCEFA4452F}"/>
              </a:ext>
            </a:extLst>
          </p:cNvPr>
          <p:cNvSpPr txBox="1"/>
          <p:nvPr/>
        </p:nvSpPr>
        <p:spPr>
          <a:xfrm>
            <a:off x="8760666" y="2771247"/>
            <a:ext cx="2476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6600" dirty="0">
                <a:solidFill>
                  <a:srgbClr val="165C78"/>
                </a:solidFill>
              </a:rPr>
              <a:t>JASS</a:t>
            </a:r>
            <a:endParaRPr lang="es-MX" sz="6600" dirty="0">
              <a:solidFill>
                <a:srgbClr val="165C78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BB430F-4926-2E5C-2E6E-A1DA3B1FB14B}"/>
              </a:ext>
            </a:extLst>
          </p:cNvPr>
          <p:cNvSpPr txBox="1"/>
          <p:nvPr/>
        </p:nvSpPr>
        <p:spPr>
          <a:xfrm>
            <a:off x="4209968" y="1460160"/>
            <a:ext cx="78030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5000" b="1" dirty="0">
                <a:solidFill>
                  <a:srgbClr val="C86750"/>
                </a:solidFill>
              </a:rPr>
              <a:t>Áreas Técnicas Municipales</a:t>
            </a:r>
            <a:endParaRPr lang="es-MX" sz="5000" b="1" dirty="0">
              <a:solidFill>
                <a:srgbClr val="C8675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CC1F483-3434-2B87-134F-C23E0D1AC7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80" y="5366381"/>
            <a:ext cx="2648335" cy="120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0780" y="3879243"/>
            <a:ext cx="2961130" cy="54699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A04D361-C696-9672-2A70-7DAC2DAC28E8}"/>
              </a:ext>
            </a:extLst>
          </p:cNvPr>
          <p:cNvSpPr/>
          <p:nvPr/>
        </p:nvSpPr>
        <p:spPr>
          <a:xfrm>
            <a:off x="-23417" y="1892864"/>
            <a:ext cx="1652631" cy="1424886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7953808-CDDB-1B3F-F9E7-11F1D76857D5}"/>
              </a:ext>
            </a:extLst>
          </p:cNvPr>
          <p:cNvSpPr/>
          <p:nvPr/>
        </p:nvSpPr>
        <p:spPr>
          <a:xfrm>
            <a:off x="1300755" y="2619739"/>
            <a:ext cx="1652631" cy="1424886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5669920-DD91-5DF5-AEB0-4D85C5448749}"/>
              </a:ext>
            </a:extLst>
          </p:cNvPr>
          <p:cNvSpPr/>
          <p:nvPr/>
        </p:nvSpPr>
        <p:spPr>
          <a:xfrm>
            <a:off x="1669314" y="1234095"/>
            <a:ext cx="1652631" cy="1424886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99118-724D-505C-B5B6-5948B3627721}"/>
              </a:ext>
            </a:extLst>
          </p:cNvPr>
          <p:cNvSpPr/>
          <p:nvPr/>
        </p:nvSpPr>
        <p:spPr>
          <a:xfrm>
            <a:off x="2931250" y="2396725"/>
            <a:ext cx="1652631" cy="1424886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26E3A5D-5C1D-4AE0-08F5-DC8F34657206}"/>
              </a:ext>
            </a:extLst>
          </p:cNvPr>
          <p:cNvSpPr/>
          <p:nvPr/>
        </p:nvSpPr>
        <p:spPr>
          <a:xfrm>
            <a:off x="2311350" y="3782369"/>
            <a:ext cx="1652631" cy="1424886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4"/>
          <a:srcRect l="40774" t="20700" r="24578" b="16900"/>
          <a:stretch/>
        </p:blipFill>
        <p:spPr>
          <a:xfrm>
            <a:off x="3113741" y="2296396"/>
            <a:ext cx="1568658" cy="21188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5"/>
          <a:srcRect l="26454" t="5532" r="4540" b="20796"/>
          <a:stretch/>
        </p:blipFill>
        <p:spPr>
          <a:xfrm>
            <a:off x="1396954" y="837127"/>
            <a:ext cx="2094137" cy="17879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6"/>
          <a:srcRect l="30679" r="12716" b="36191"/>
          <a:stretch/>
        </p:blipFill>
        <p:spPr>
          <a:xfrm>
            <a:off x="2147706" y="3721166"/>
            <a:ext cx="3219718" cy="19489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7"/>
          <a:srcRect l="37950" t="39500" r="32501" b="19300"/>
          <a:stretch/>
        </p:blipFill>
        <p:spPr>
          <a:xfrm>
            <a:off x="-2" y="1865823"/>
            <a:ext cx="1454118" cy="1520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8"/>
          <a:srcRect l="26510" r="20200" b="24368"/>
          <a:stretch/>
        </p:blipFill>
        <p:spPr>
          <a:xfrm>
            <a:off x="1252428" y="2571866"/>
            <a:ext cx="1893194" cy="14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2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-8411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DB726A6-0274-F31E-00B4-723FFCEA86BC}"/>
              </a:ext>
            </a:extLst>
          </p:cNvPr>
          <p:cNvSpPr txBox="1"/>
          <p:nvPr/>
        </p:nvSpPr>
        <p:spPr>
          <a:xfrm>
            <a:off x="3243244" y="1264483"/>
            <a:ext cx="303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dirty="0">
                <a:solidFill>
                  <a:srgbClr val="6BB4BF"/>
                </a:solidFill>
              </a:rPr>
              <a:t>ATM</a:t>
            </a:r>
            <a:endParaRPr lang="es-MX" sz="4400" dirty="0">
              <a:solidFill>
                <a:srgbClr val="6BB4BF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BB0CA9-67D6-A75B-A7DF-676FA8D59E1D}"/>
              </a:ext>
            </a:extLst>
          </p:cNvPr>
          <p:cNvSpPr txBox="1"/>
          <p:nvPr/>
        </p:nvSpPr>
        <p:spPr>
          <a:xfrm>
            <a:off x="774420" y="659162"/>
            <a:ext cx="7803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800" b="1" dirty="0">
                <a:solidFill>
                  <a:srgbClr val="C8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 Técnicas Municipales </a:t>
            </a:r>
            <a:endParaRPr lang="es-MX" sz="4800" b="1" dirty="0">
              <a:solidFill>
                <a:srgbClr val="C867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B77190-D76A-63AD-8868-E4C4D2D57E28}"/>
              </a:ext>
            </a:extLst>
          </p:cNvPr>
          <p:cNvSpPr txBox="1"/>
          <p:nvPr/>
        </p:nvSpPr>
        <p:spPr>
          <a:xfrm>
            <a:off x="3897762" y="2032717"/>
            <a:ext cx="403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MX" sz="200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57DC05F-1A6C-262D-C6D8-994BB3C30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9515" y="2123645"/>
            <a:ext cx="305891" cy="360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23643"/>
            <a:ext cx="6399516" cy="3609327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7489633" y="3136623"/>
            <a:ext cx="4377939" cy="25228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667877" y="3258169"/>
            <a:ext cx="31089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Monitorear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Supervisa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Fiscaliza 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Brinda </a:t>
            </a:r>
            <a:r>
              <a:rPr lang="es-ES" sz="1700" b="1" dirty="0"/>
              <a:t>asistencia y capacitación técnica a los Operadores y Organizaciones Comunales </a:t>
            </a:r>
            <a:r>
              <a:rPr lang="es-ES" sz="1600" dirty="0"/>
              <a:t>que prestan los servicios de saneamiento en el ámbito rural.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151" y="3867417"/>
            <a:ext cx="544664" cy="544664"/>
          </a:xfrm>
          <a:prstGeom prst="rect">
            <a:avLst/>
          </a:prstGeom>
        </p:spPr>
      </p:pic>
      <p:sp>
        <p:nvSpPr>
          <p:cNvPr id="18" name="Rectángulo redondeado 17"/>
          <p:cNvSpPr/>
          <p:nvPr/>
        </p:nvSpPr>
        <p:spPr>
          <a:xfrm>
            <a:off x="7489633" y="1390440"/>
            <a:ext cx="4377939" cy="14664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368978F-6D9F-18A1-D69D-D373DD1B4C74}"/>
              </a:ext>
            </a:extLst>
          </p:cNvPr>
          <p:cNvSpPr txBox="1"/>
          <p:nvPr/>
        </p:nvSpPr>
        <p:spPr>
          <a:xfrm>
            <a:off x="8802767" y="1587742"/>
            <a:ext cx="28391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El ATM es un órgano de línea de la municipalidad a cargo de la gestión de los servicios de agua y saneamiento.</a:t>
            </a:r>
          </a:p>
          <a:p>
            <a:endParaRPr lang="es-ES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855001" y="4477110"/>
            <a:ext cx="1288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Funciones</a:t>
            </a:r>
            <a:endParaRPr lang="es-PE" sz="1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001" y="1657266"/>
            <a:ext cx="880965" cy="8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CB74CC9-F05D-69FD-1E00-E7ABC39ABC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875" y="0"/>
            <a:ext cx="4572000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FBB0CA9-67D6-A75B-A7DF-676FA8D59E1D}"/>
              </a:ext>
            </a:extLst>
          </p:cNvPr>
          <p:cNvSpPr txBox="1"/>
          <p:nvPr/>
        </p:nvSpPr>
        <p:spPr>
          <a:xfrm>
            <a:off x="349234" y="171925"/>
            <a:ext cx="574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800" b="1" dirty="0">
                <a:solidFill>
                  <a:srgbClr val="C8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Ejecutores</a:t>
            </a:r>
            <a:endParaRPr lang="es-MX" sz="4800" b="1" dirty="0">
              <a:solidFill>
                <a:srgbClr val="C867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869741" y="4727112"/>
            <a:ext cx="4377939" cy="14664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18321" y="4769682"/>
            <a:ext cx="28398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Presidente (a),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1400" dirty="0"/>
              <a:t>Tesorero (a),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Secretario (a) 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Fiscal</a:t>
            </a:r>
          </a:p>
          <a:p>
            <a:r>
              <a:rPr lang="es-ES" sz="1300" dirty="0"/>
              <a:t> *Elegidos en Asamblea General     de Constitución del NE</a:t>
            </a:r>
            <a:r>
              <a:rPr lang="es-ES" sz="1400" dirty="0"/>
              <a:t>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36" y="5066569"/>
            <a:ext cx="754140" cy="7541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816" r="50995" b="13898"/>
          <a:stretch/>
        </p:blipFill>
        <p:spPr>
          <a:xfrm>
            <a:off x="7598594" y="0"/>
            <a:ext cx="4578892" cy="6405553"/>
          </a:xfrm>
          <a:prstGeom prst="rect">
            <a:avLst/>
          </a:prstGeom>
        </p:spPr>
      </p:pic>
      <p:sp>
        <p:nvSpPr>
          <p:cNvPr id="20" name="Rectángulo redondeado 19"/>
          <p:cNvSpPr/>
          <p:nvPr/>
        </p:nvSpPr>
        <p:spPr>
          <a:xfrm>
            <a:off x="898968" y="2968903"/>
            <a:ext cx="4377939" cy="14664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212102" y="3047648"/>
            <a:ext cx="3108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Reciben financiamiento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Compran materiales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Contratan al personal para la obra.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Entregan la obra al término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148" y="3312844"/>
            <a:ext cx="544664" cy="544664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898968" y="1222720"/>
            <a:ext cx="4377939" cy="14664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68978F-6D9F-18A1-D69D-D373DD1B4C74}"/>
              </a:ext>
            </a:extLst>
          </p:cNvPr>
          <p:cNvSpPr txBox="1"/>
          <p:nvPr/>
        </p:nvSpPr>
        <p:spPr>
          <a:xfrm>
            <a:off x="2212102" y="1420022"/>
            <a:ext cx="28391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Grupo conformado por familias beneficiarias del proyecto de </a:t>
            </a:r>
            <a:r>
              <a:rPr lang="es-ES" sz="1600" b="1" dirty="0"/>
              <a:t>agua y saneamiento.</a:t>
            </a:r>
          </a:p>
          <a:p>
            <a:r>
              <a:rPr lang="es-ES" sz="1600" dirty="0"/>
              <a:t>*Tiene carácter temporal</a:t>
            </a:r>
          </a:p>
          <a:p>
            <a:endParaRPr lang="es-ES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114" y="1595717"/>
            <a:ext cx="696669" cy="69666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/>
          <a:srcRect l="25554" t="447" r="18034" b="-447"/>
          <a:stretch/>
        </p:blipFill>
        <p:spPr>
          <a:xfrm>
            <a:off x="5809642" y="0"/>
            <a:ext cx="6381521" cy="63807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1216694" y="3897752"/>
            <a:ext cx="1288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Funciones</a:t>
            </a:r>
            <a:endParaRPr lang="es-PE" sz="16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082398" y="5677956"/>
            <a:ext cx="1288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Integrantes</a:t>
            </a:r>
            <a:endParaRPr lang="es-PE" sz="1600" b="1" dirty="0"/>
          </a:p>
        </p:txBody>
      </p:sp>
    </p:spTree>
    <p:extLst>
      <p:ext uri="{BB962C8B-B14F-4D97-AF65-F5344CB8AC3E}">
        <p14:creationId xmlns:p14="http://schemas.microsoft.com/office/powerpoint/2010/main" val="315351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-8411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DB726A6-0274-F31E-00B4-723FFCEA86BC}"/>
              </a:ext>
            </a:extLst>
          </p:cNvPr>
          <p:cNvSpPr txBox="1"/>
          <p:nvPr/>
        </p:nvSpPr>
        <p:spPr>
          <a:xfrm>
            <a:off x="4052612" y="1107391"/>
            <a:ext cx="303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dirty="0">
                <a:solidFill>
                  <a:srgbClr val="6BB4BF"/>
                </a:solidFill>
              </a:rPr>
              <a:t>JASS</a:t>
            </a:r>
            <a:endParaRPr lang="es-MX" sz="4400" dirty="0">
              <a:solidFill>
                <a:srgbClr val="6BB4BF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BB0CA9-67D6-A75B-A7DF-676FA8D59E1D}"/>
              </a:ext>
            </a:extLst>
          </p:cNvPr>
          <p:cNvSpPr txBox="1"/>
          <p:nvPr/>
        </p:nvSpPr>
        <p:spPr>
          <a:xfrm>
            <a:off x="477384" y="566959"/>
            <a:ext cx="1006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000" b="1" dirty="0">
                <a:solidFill>
                  <a:srgbClr val="C86750"/>
                </a:solidFill>
              </a:rPr>
              <a:t>Juntas Administradoras de los Servicios de Saneamiento</a:t>
            </a:r>
            <a:endParaRPr lang="es-MX" sz="4000" b="1" dirty="0">
              <a:solidFill>
                <a:srgbClr val="C86750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57DC05F-1A6C-262D-C6D8-994BB3C30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394" y="1629173"/>
            <a:ext cx="305891" cy="403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087" y="1629173"/>
            <a:ext cx="5375121" cy="4031341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846936" y="5254726"/>
            <a:ext cx="4377939" cy="1060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547" y="5356138"/>
            <a:ext cx="625452" cy="625452"/>
          </a:xfrm>
          <a:prstGeom prst="rect">
            <a:avLst/>
          </a:prstGeom>
        </p:spPr>
      </p:pic>
      <p:sp>
        <p:nvSpPr>
          <p:cNvPr id="20" name="Rectángulo redondeado 19"/>
          <p:cNvSpPr/>
          <p:nvPr/>
        </p:nvSpPr>
        <p:spPr>
          <a:xfrm>
            <a:off x="851064" y="3702398"/>
            <a:ext cx="4377939" cy="14163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6791" y="3921947"/>
            <a:ext cx="544664" cy="544664"/>
          </a:xfrm>
          <a:prstGeom prst="rect">
            <a:avLst/>
          </a:prstGeom>
        </p:spPr>
      </p:pic>
      <p:sp>
        <p:nvSpPr>
          <p:cNvPr id="25" name="Rectángulo redondeado 24"/>
          <p:cNvSpPr/>
          <p:nvPr/>
        </p:nvSpPr>
        <p:spPr>
          <a:xfrm>
            <a:off x="846936" y="2299304"/>
            <a:ext cx="4377939" cy="12506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368978F-6D9F-18A1-D69D-D373DD1B4C74}"/>
              </a:ext>
            </a:extLst>
          </p:cNvPr>
          <p:cNvSpPr txBox="1"/>
          <p:nvPr/>
        </p:nvSpPr>
        <p:spPr>
          <a:xfrm>
            <a:off x="1989999" y="2299304"/>
            <a:ext cx="298433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Organización comunal encargada de brindar servicios de saneamiento rural. Se constituye sin fines de lucro, elegida por la comunidad y es reconocida por el ATM</a:t>
            </a:r>
          </a:p>
          <a:p>
            <a:endParaRPr lang="es-ES" b="1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528" y="2558739"/>
            <a:ext cx="696669" cy="696669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1111300" y="4484623"/>
            <a:ext cx="1288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Funciones</a:t>
            </a:r>
            <a:endParaRPr lang="es-PE" sz="1600" b="1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181019" y="5894406"/>
            <a:ext cx="128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/>
              <a:t>Integrantes</a:t>
            </a:r>
            <a:endParaRPr lang="es-PE" sz="15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562676" y="5246622"/>
            <a:ext cx="201183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300" dirty="0"/>
              <a:t>Presidente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300" dirty="0"/>
              <a:t>Secretario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300" dirty="0"/>
              <a:t>Tesorero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300" dirty="0"/>
              <a:t>Fiscal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300" dirty="0"/>
              <a:t>Vocal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094386" y="3707674"/>
            <a:ext cx="30755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/>
              <a:t>Administrar, operar y mantener los servicios de saneamiento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/>
              <a:t>Elaborar el plan anual de trabajo, el presupuesto y el cálculo de la cuota familiar.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/>
              <a:t>Llevar el control del libro de caja, inventario y actas.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500" dirty="0"/>
          </a:p>
        </p:txBody>
      </p:sp>
    </p:spTree>
    <p:extLst>
      <p:ext uri="{BB962C8B-B14F-4D97-AF65-F5344CB8AC3E}">
        <p14:creationId xmlns:p14="http://schemas.microsoft.com/office/powerpoint/2010/main" val="404047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3"/>
          <a:srcRect l="-123" r="-55" b="5659"/>
          <a:stretch/>
        </p:blipFill>
        <p:spPr>
          <a:xfrm>
            <a:off x="-2" y="138235"/>
            <a:ext cx="12191236" cy="6475920"/>
          </a:xfrm>
          <a:prstGeom prst="rect">
            <a:avLst/>
          </a:prstGeom>
          <a:effectLst/>
        </p:spPr>
      </p:pic>
      <p:sp>
        <p:nvSpPr>
          <p:cNvPr id="25" name="Rectángulo 24"/>
          <p:cNvSpPr/>
          <p:nvPr/>
        </p:nvSpPr>
        <p:spPr>
          <a:xfrm>
            <a:off x="-766" y="204186"/>
            <a:ext cx="12192000" cy="6558980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 16"/>
          <p:cNvSpPr/>
          <p:nvPr/>
        </p:nvSpPr>
        <p:spPr>
          <a:xfrm>
            <a:off x="1740614" y="661436"/>
            <a:ext cx="85880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Articulación del ATM - Núcleo Ejecutor - JASS</a:t>
            </a:r>
            <a:endParaRPr lang="es-PE" sz="30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0776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43849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heurón 1"/>
          <p:cNvSpPr/>
          <p:nvPr/>
        </p:nvSpPr>
        <p:spPr>
          <a:xfrm>
            <a:off x="4525806" y="1588508"/>
            <a:ext cx="3659349" cy="1355039"/>
          </a:xfrm>
          <a:prstGeom prst="chevron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589358" y="1897841"/>
            <a:ext cx="14729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b="1" dirty="0">
                <a:solidFill>
                  <a:schemeClr val="bg1"/>
                </a:solidFill>
              </a:rPr>
              <a:t>ATM</a:t>
            </a:r>
            <a:endParaRPr lang="es-PE" sz="3500" b="1" dirty="0">
              <a:solidFill>
                <a:schemeClr val="bg1"/>
              </a:solidFill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1783718" y="1588508"/>
            <a:ext cx="3209943" cy="1370743"/>
          </a:xfrm>
          <a:prstGeom prst="homePlate">
            <a:avLst/>
          </a:prstGeom>
          <a:solidFill>
            <a:srgbClr val="1A6D8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uadroTexto 5"/>
          <p:cNvSpPr txBox="1"/>
          <p:nvPr/>
        </p:nvSpPr>
        <p:spPr>
          <a:xfrm>
            <a:off x="2029049" y="1736641"/>
            <a:ext cx="2280218" cy="10156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</a:rPr>
              <a:t>NÚCLEO EJECUTOR</a:t>
            </a:r>
            <a:endParaRPr lang="es-PE" sz="3000" b="1" dirty="0">
              <a:solidFill>
                <a:schemeClr val="bg1"/>
              </a:solidFill>
            </a:endParaRPr>
          </a:p>
        </p:txBody>
      </p:sp>
      <p:sp>
        <p:nvSpPr>
          <p:cNvPr id="26" name="Cheurón 25"/>
          <p:cNvSpPr/>
          <p:nvPr/>
        </p:nvSpPr>
        <p:spPr>
          <a:xfrm>
            <a:off x="7735519" y="1588508"/>
            <a:ext cx="3752866" cy="1374292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806026" y="1946757"/>
            <a:ext cx="14487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b="1" dirty="0">
                <a:solidFill>
                  <a:schemeClr val="bg1"/>
                </a:solidFill>
              </a:rPr>
              <a:t>JASS</a:t>
            </a:r>
            <a:endParaRPr lang="es-PE" sz="3500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29789" y="3307848"/>
            <a:ext cx="2615534" cy="2017699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Rectángulo 37"/>
          <p:cNvSpPr/>
          <p:nvPr/>
        </p:nvSpPr>
        <p:spPr>
          <a:xfrm>
            <a:off x="1740614" y="3189067"/>
            <a:ext cx="241418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Recibe financiamiento para ejecutar proyectos de agua y saneamiento.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Compra materiales y contrata personal para la obra.</a:t>
            </a:r>
            <a:endParaRPr lang="es-PE" sz="1600" dirty="0"/>
          </a:p>
        </p:txBody>
      </p:sp>
      <p:sp>
        <p:nvSpPr>
          <p:cNvPr id="27" name="Rectángulo 26"/>
          <p:cNvSpPr/>
          <p:nvPr/>
        </p:nvSpPr>
        <p:spPr>
          <a:xfrm>
            <a:off x="4577921" y="3302805"/>
            <a:ext cx="3003609" cy="2061184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5" name="CuadroTexto 34"/>
          <p:cNvSpPr txBox="1"/>
          <p:nvPr/>
        </p:nvSpPr>
        <p:spPr>
          <a:xfrm>
            <a:off x="4703413" y="3337238"/>
            <a:ext cx="27360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Participa como veedor del proyecto.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Encargado de </a:t>
            </a:r>
            <a:r>
              <a:rPr lang="es-ES" sz="1600" dirty="0" err="1"/>
              <a:t>recepcionar</a:t>
            </a:r>
            <a:r>
              <a:rPr lang="es-ES" sz="1600" dirty="0"/>
              <a:t> la obra.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Articula con el Núcleo Ejecutor la implementación del Plan de capacitación para familias y JASS. 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7818737" y="3300337"/>
            <a:ext cx="3195352" cy="2081720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CuadroTexto 36"/>
          <p:cNvSpPr txBox="1"/>
          <p:nvPr/>
        </p:nvSpPr>
        <p:spPr>
          <a:xfrm>
            <a:off x="7916282" y="3338689"/>
            <a:ext cx="31775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50" dirty="0"/>
              <a:t>Participa en actividades del proyecto.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50" dirty="0"/>
              <a:t>Establece (ATM y Núcleo Ejecutor)  la cuota familiar para mantenimiento de SAP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50" dirty="0"/>
              <a:t>Al culminar el proyecto se encarga de la operación.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50" dirty="0"/>
              <a:t>Participa en capacitaciones del Núcleo Ejecutor con el ATM.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025184" y="5519974"/>
            <a:ext cx="1968231" cy="6125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Texto 10"/>
          <p:cNvSpPr txBox="1"/>
          <p:nvPr/>
        </p:nvSpPr>
        <p:spPr>
          <a:xfrm>
            <a:off x="1955798" y="5580046"/>
            <a:ext cx="21070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 b="1" dirty="0"/>
              <a:t>Infraestructura realizada con apoyo de la comunidad</a:t>
            </a:r>
            <a:endParaRPr lang="es-PE" sz="1300" b="1" dirty="0"/>
          </a:p>
        </p:txBody>
      </p:sp>
      <p:sp>
        <p:nvSpPr>
          <p:cNvPr id="13" name="Elipse 12"/>
          <p:cNvSpPr/>
          <p:nvPr/>
        </p:nvSpPr>
        <p:spPr>
          <a:xfrm>
            <a:off x="775146" y="1505143"/>
            <a:ext cx="1463040" cy="149759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Elipse 31"/>
          <p:cNvSpPr/>
          <p:nvPr/>
        </p:nvSpPr>
        <p:spPr>
          <a:xfrm>
            <a:off x="5069274" y="1505814"/>
            <a:ext cx="1463040" cy="1476616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Elipse 32"/>
          <p:cNvSpPr/>
          <p:nvPr/>
        </p:nvSpPr>
        <p:spPr>
          <a:xfrm>
            <a:off x="8337671" y="1505143"/>
            <a:ext cx="1463040" cy="1497596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ángulo redondeado 28"/>
          <p:cNvSpPr/>
          <p:nvPr/>
        </p:nvSpPr>
        <p:spPr>
          <a:xfrm>
            <a:off x="7818736" y="5477195"/>
            <a:ext cx="1943547" cy="6125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CuadroTexto 29"/>
          <p:cNvSpPr txBox="1"/>
          <p:nvPr/>
        </p:nvSpPr>
        <p:spPr>
          <a:xfrm>
            <a:off x="7851164" y="5437240"/>
            <a:ext cx="19021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 b="1" dirty="0"/>
              <a:t>Sostenibilidad de la infraestructura con apoyo de la comunidad</a:t>
            </a:r>
            <a:endParaRPr lang="es-PE" sz="1300" b="1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5165992" y="5519974"/>
            <a:ext cx="1968231" cy="612588"/>
          </a:xfrm>
          <a:prstGeom prst="roundRect">
            <a:avLst/>
          </a:prstGeom>
          <a:solidFill>
            <a:srgbClr val="DE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CuadroTexto 38"/>
          <p:cNvSpPr txBox="1"/>
          <p:nvPr/>
        </p:nvSpPr>
        <p:spPr>
          <a:xfrm>
            <a:off x="5096605" y="5628591"/>
            <a:ext cx="210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Recibe la infraestructura</a:t>
            </a:r>
            <a:endParaRPr lang="es-PE" sz="1400" b="1" dirty="0"/>
          </a:p>
        </p:txBody>
      </p:sp>
      <p:sp>
        <p:nvSpPr>
          <p:cNvPr id="4" name="Flecha derecha 3"/>
          <p:cNvSpPr/>
          <p:nvPr/>
        </p:nvSpPr>
        <p:spPr>
          <a:xfrm>
            <a:off x="4269291" y="4238236"/>
            <a:ext cx="284662" cy="247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Flecha derecha 39"/>
          <p:cNvSpPr/>
          <p:nvPr/>
        </p:nvSpPr>
        <p:spPr>
          <a:xfrm>
            <a:off x="7572695" y="4181476"/>
            <a:ext cx="246039" cy="247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2402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6383" b="14786"/>
          <a:stretch/>
        </p:blipFill>
        <p:spPr>
          <a:xfrm>
            <a:off x="-1" y="457199"/>
            <a:ext cx="12191237" cy="64008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" y="224394"/>
            <a:ext cx="12192001" cy="6400801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-8411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DB726A6-0274-F31E-00B4-723FFCEA86BC}"/>
              </a:ext>
            </a:extLst>
          </p:cNvPr>
          <p:cNvSpPr txBox="1"/>
          <p:nvPr/>
        </p:nvSpPr>
        <p:spPr>
          <a:xfrm>
            <a:off x="1525777" y="1147429"/>
            <a:ext cx="4752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b="1" dirty="0">
                <a:solidFill>
                  <a:srgbClr val="6BB4BF"/>
                </a:solidFill>
              </a:rPr>
              <a:t>Núcleos Ejecutores</a:t>
            </a:r>
            <a:endParaRPr lang="es-MX" sz="4400" b="1" dirty="0">
              <a:solidFill>
                <a:srgbClr val="6BB4BF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BB0CA9-67D6-A75B-A7DF-676FA8D59E1D}"/>
              </a:ext>
            </a:extLst>
          </p:cNvPr>
          <p:cNvSpPr txBox="1"/>
          <p:nvPr/>
        </p:nvSpPr>
        <p:spPr>
          <a:xfrm>
            <a:off x="288764" y="619423"/>
            <a:ext cx="891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000" b="1" dirty="0">
                <a:solidFill>
                  <a:srgbClr val="C86750"/>
                </a:solidFill>
              </a:rPr>
              <a:t>Caso de éxito  </a:t>
            </a:r>
            <a:endParaRPr lang="es-MX" sz="4000" b="1" dirty="0">
              <a:solidFill>
                <a:srgbClr val="C8675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817046" y="5202475"/>
            <a:ext cx="323027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Ejecución 5 meses. (24 enero – 30 mayo)</a:t>
            </a:r>
          </a:p>
          <a:p>
            <a:endParaRPr lang="es-PE" sz="25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747205" y="1919969"/>
            <a:ext cx="595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Proyecto UBS para </a:t>
            </a:r>
            <a:r>
              <a:rPr lang="es-ES" b="1" dirty="0" err="1"/>
              <a:t>Huacamayo</a:t>
            </a:r>
            <a:r>
              <a:rPr lang="es-ES" b="1" dirty="0"/>
              <a:t> – </a:t>
            </a:r>
            <a:r>
              <a:rPr lang="es-ES" b="1" dirty="0" err="1"/>
              <a:t>Chanchamayo</a:t>
            </a:r>
            <a:r>
              <a:rPr lang="es-ES" b="1" dirty="0"/>
              <a:t> – Junín</a:t>
            </a:r>
            <a:endParaRPr lang="es-PE" b="1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6"/>
          <a:srcRect l="26772" r="4773" b="9083"/>
          <a:stretch/>
        </p:blipFill>
        <p:spPr>
          <a:xfrm>
            <a:off x="1093791" y="1996617"/>
            <a:ext cx="2688187" cy="2013893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7"/>
          <a:srcRect l="4524" r="32143"/>
          <a:stretch/>
        </p:blipFill>
        <p:spPr>
          <a:xfrm>
            <a:off x="1053171" y="4264339"/>
            <a:ext cx="2769425" cy="196775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3039" y="2865183"/>
            <a:ext cx="581045" cy="581045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5771439" y="2629098"/>
            <a:ext cx="3555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120 familias </a:t>
            </a:r>
            <a:endParaRPr lang="es-PE" dirty="0"/>
          </a:p>
          <a:p>
            <a:r>
              <a:rPr lang="es-PE" dirty="0"/>
              <a:t>3 instituciones (1 posta médica y 2 colegios) </a:t>
            </a:r>
          </a:p>
          <a:p>
            <a:r>
              <a:rPr lang="es-PE" dirty="0"/>
              <a:t>Total 500 personas</a:t>
            </a:r>
            <a:endParaRPr lang="es-ES" dirty="0"/>
          </a:p>
        </p:txBody>
      </p:sp>
      <p:sp>
        <p:nvSpPr>
          <p:cNvPr id="39" name="CuadroTexto 38"/>
          <p:cNvSpPr txBox="1"/>
          <p:nvPr/>
        </p:nvSpPr>
        <p:spPr>
          <a:xfrm>
            <a:off x="5662445" y="3926694"/>
            <a:ext cx="3555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87 UBS instaladas para familias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1 en Posta Médica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8 en colegios (4 primaria y 4 secundaria)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51" b="38603" l="29247" r="48984"/>
                    </a14:imgEffect>
                  </a14:imgLayer>
                </a14:imgProps>
              </a:ext>
            </a:extLst>
          </a:blip>
          <a:srcRect l="26780" t="6032" r="48549" b="57778"/>
          <a:stretch/>
        </p:blipFill>
        <p:spPr>
          <a:xfrm>
            <a:off x="4830075" y="3966531"/>
            <a:ext cx="986971" cy="827314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3239" y="5248214"/>
            <a:ext cx="432854" cy="432854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4875768" y="5771263"/>
            <a:ext cx="53874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*Actualmente se encuentra en transferencia al </a:t>
            </a:r>
            <a:r>
              <a:rPr lang="es-ES" sz="1400" dirty="0" err="1"/>
              <a:t>Gob</a:t>
            </a:r>
            <a:r>
              <a:rPr lang="es-ES" sz="1400" dirty="0"/>
              <a:t> local.</a:t>
            </a:r>
          </a:p>
          <a:p>
            <a:endParaRPr lang="es-PE" sz="2500" dirty="0"/>
          </a:p>
        </p:txBody>
      </p:sp>
      <p:sp>
        <p:nvSpPr>
          <p:cNvPr id="4" name="Rectángulo 3"/>
          <p:cNvSpPr/>
          <p:nvPr/>
        </p:nvSpPr>
        <p:spPr>
          <a:xfrm>
            <a:off x="4484683" y="1881871"/>
            <a:ext cx="6060896" cy="42354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93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4125" t="38233" r="48580" b="24900"/>
          <a:stretch/>
        </p:blipFill>
        <p:spPr>
          <a:xfrm>
            <a:off x="-14991" y="2006522"/>
            <a:ext cx="5981075" cy="45441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4126" t="38379" r="48661" b="24900"/>
          <a:stretch/>
        </p:blipFill>
        <p:spPr>
          <a:xfrm>
            <a:off x="5828559" y="1709820"/>
            <a:ext cx="6377668" cy="48408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24125" t="37650" r="48743" b="24900"/>
          <a:stretch/>
        </p:blipFill>
        <p:spPr>
          <a:xfrm>
            <a:off x="3935711" y="-34397"/>
            <a:ext cx="4170863" cy="32384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24454" t="38087" r="48415" b="25338"/>
          <a:stretch/>
        </p:blipFill>
        <p:spPr>
          <a:xfrm>
            <a:off x="8419567" y="191977"/>
            <a:ext cx="3717374" cy="28189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-8411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36" y="5806840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/>
          <a:srcRect l="23962" t="37941" r="48497" b="25338"/>
          <a:stretch/>
        </p:blipFill>
        <p:spPr>
          <a:xfrm>
            <a:off x="0" y="655404"/>
            <a:ext cx="3567660" cy="26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positivas PowerPoint_LATINOSAN.pptx" id="{ABEDD990-E443-41CA-9B83-56C33665FA86}" vid="{83BE819E-F21A-4AB5-82DA-662B0D89EE6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759</Words>
  <Application>Microsoft Office PowerPoint</Application>
  <PresentationFormat>Panorámica</PresentationFormat>
  <Paragraphs>100</Paragraphs>
  <Slides>10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ariel duranboger</dc:creator>
  <cp:lastModifiedBy>Cesarina Quintana</cp:lastModifiedBy>
  <cp:revision>67</cp:revision>
  <dcterms:created xsi:type="dcterms:W3CDTF">2022-09-06T09:57:48Z</dcterms:created>
  <dcterms:modified xsi:type="dcterms:W3CDTF">2022-10-13T03:35:07Z</dcterms:modified>
</cp:coreProperties>
</file>