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304" r:id="rId3"/>
    <p:sldId id="263" r:id="rId4"/>
    <p:sldId id="294" r:id="rId5"/>
    <p:sldId id="302" r:id="rId6"/>
    <p:sldId id="298" r:id="rId7"/>
    <p:sldId id="418" r:id="rId8"/>
    <p:sldId id="305" r:id="rId9"/>
    <p:sldId id="419" r:id="rId10"/>
    <p:sldId id="307" r:id="rId11"/>
    <p:sldId id="291" r:id="rId12"/>
    <p:sldId id="300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a Zancul" initials="JZ" lastIdx="1" clrIdx="0"/>
  <p:cmAuthor id="2" name="BernardoA" initials="B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C78"/>
    <a:srgbClr val="C86750"/>
    <a:srgbClr val="1A6D8E"/>
    <a:srgbClr val="13607B"/>
    <a:srgbClr val="196A8B"/>
    <a:srgbClr val="6BB4BF"/>
    <a:srgbClr val="CEE9E4"/>
    <a:srgbClr val="C5E0DC"/>
    <a:srgbClr val="DBEDE9"/>
    <a:srgbClr val="0C5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1589" autoAdjust="0"/>
  </p:normalViewPr>
  <p:slideViewPr>
    <p:cSldViewPr snapToGrid="0">
      <p:cViewPr varScale="1">
        <p:scale>
          <a:sx n="60" d="100"/>
          <a:sy n="60" d="100"/>
        </p:scale>
        <p:origin x="10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4D1A3-A3C6-497A-99A1-36DB706526A0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24F2-893D-42AE-9201-8B0DA48513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72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sirve como Pantalla inicial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8964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Subtítulos Nivel 1, con presencia de fotografía y caja de texto. Si requieren la foto puede ser reemplazad por otra o por un gráfico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338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Subtítulos Nivel 1, con presencia de fotografía y caja de texto. Si requieren la foto puede ser reemplazad por otra o por un gráfico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91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1052513"/>
            <a:ext cx="5056187" cy="2843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7:notes"/>
          <p:cNvSpPr txBox="1">
            <a:spLocks noGrp="1"/>
          </p:cNvSpPr>
          <p:nvPr>
            <p:ph type="body" idx="1"/>
          </p:nvPr>
        </p:nvSpPr>
        <p:spPr>
          <a:xfrm>
            <a:off x="691886" y="4053601"/>
            <a:ext cx="5535088" cy="331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AutoNum type="arabicPeriod"/>
              <a:tabLst/>
              <a:defRPr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 n</a:t>
            </a:r>
            <a:r>
              <a:rPr lang="pt-BR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ES" sz="1800" b="0" u="none" strike="noStrike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financiamiento e </a:t>
            </a:r>
            <a:r>
              <a:rPr lang="es-ES" sz="1800" b="0" u="none" strike="noStrike" kern="1200" noProof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acessibilidade</a:t>
            </a:r>
            <a:r>
              <a:rPr lang="es-ES" sz="1800" b="0" u="none" strike="noStrike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b="0" u="none" strike="noStrike" kern="1200" noProof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econômica</a:t>
            </a:r>
            <a:r>
              <a:rPr lang="es-ES" sz="1800" b="0" u="none" strike="noStrike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/ a ser realizada </a:t>
            </a:r>
            <a:r>
              <a:rPr lang="es-ES" sz="1800" u="none" strike="noStrike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no Brasil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AutoNum type="arabicPeriod"/>
              <a:tabLst/>
              <a:defRPr/>
            </a:pPr>
            <a:r>
              <a:rPr lang="es-ES" sz="1800" u="none" strike="noStrike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Enfoque </a:t>
            </a:r>
            <a:r>
              <a:rPr lang="es-ES" sz="1800" u="none" strike="noStrike" kern="1200" noProof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es-ES" sz="1800" u="none" strike="noStrike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u="none" strike="noStrike" kern="1200" noProof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experiências</a:t>
            </a:r>
            <a:r>
              <a:rPr lang="es-ES" sz="1800" u="none" strike="noStrike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piloto - 3 estados / </a:t>
            </a:r>
            <a:r>
              <a:rPr lang="es-ES" sz="1800" u="none" strike="noStrike" kern="1200" noProof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municípios</a:t>
            </a:r>
            <a:r>
              <a:rPr lang="es-ES" sz="1800" u="none" strike="noStrike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e localidades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AutoNum type="arabicPeriod"/>
              <a:tabLst/>
              <a:defRPr/>
            </a:pPr>
            <a:r>
              <a:rPr lang="es-ES" sz="1800" u="none" strike="noStrike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3.1 relacionada </a:t>
            </a:r>
            <a:r>
              <a:rPr lang="es-ES" sz="1800" u="none" strike="noStrike" kern="1200" noProof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com</a:t>
            </a:r>
            <a:r>
              <a:rPr lang="es-ES" sz="1800" u="none" strike="noStrike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u="none" strike="noStrike" kern="1200" noProof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atividade</a:t>
            </a:r>
            <a:r>
              <a:rPr lang="es-ES" sz="1800" u="none" strike="noStrike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1; 3.2 concurso </a:t>
            </a:r>
            <a:r>
              <a:rPr lang="es-ES" sz="1800" u="none" strike="noStrike" kern="1200" noProof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inovação</a:t>
            </a:r>
            <a:endParaRPr lang="es-ES" sz="1800" u="none" strike="noStrike" kern="1200" noProof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AutoNum type="arabicPeriod"/>
              <a:tabLst/>
              <a:defRPr/>
            </a:pPr>
            <a:endParaRPr lang="es-ES" sz="1800" u="none" strike="noStrike" kern="1200" noProof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AutoNum type="arabicPeriod"/>
              <a:tabLst/>
              <a:defRPr/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Programa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SIRWASH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previsto para 4 anos, tem três componentes principais: a) Políticas: para influenciar as políticas rurais de serviços de água, esgotamento e higiene, incluindo o intercâmbio Sul-Sul e fortalecimento da gestão dos recursos hídricos; b) Instituições e capacidades: para criar um ambiente rural propício aos serviços rurais de água, esgotamento e higiene que inclua um enfoque nos componentes sociais; e c) Inovação: para promover a adoção de soluções de inovação tecnológica, financeira e social em serviços rurais de água, esgotamento e higiene.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atividades previstas compreendem a realização de estudos e propostas de instrumentos para fortalecer a gestão dos serviços de saneamento rural; oficinas para troca de experiências, com enfoque na acessibilidade econômica dos serviços de saneamento; desenvolvimento de capacidades de técnicos e gestores dos vários níveis e de representantes das comunidades para atuarem no âmbito rural de forma articulada; promoção de concurso de experiências e estudos de alternativas e soluções inovadoras em tecnologia, gestão e educação e participação social em saneamento rural; entre outras.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3" name="Google Shape;393;p7:notes"/>
          <p:cNvSpPr txBox="1">
            <a:spLocks noGrp="1"/>
          </p:cNvSpPr>
          <p:nvPr>
            <p:ph type="sldNum" idx="12"/>
          </p:nvPr>
        </p:nvSpPr>
        <p:spPr>
          <a:xfrm>
            <a:off x="3919086" y="8000452"/>
            <a:ext cx="2998173" cy="42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392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sirve como Pantalla inicial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7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sirve como caratula principal</a:t>
            </a:r>
          </a:p>
          <a:p>
            <a:r>
              <a:rPr lang="es-BO"/>
              <a:t>11; </a:t>
            </a:r>
            <a:r>
              <a:rPr lang="es-BO" dirty="0"/>
              <a:t>de la presentación. Podrán cambiar la fotografía por una de su preferencia, ya sea vertical u horizontal.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21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Sub diapositiva, con opción a incluir epígrafes, fotos verticales y texto complementario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b="1" dirty="0">
                <a:solidFill>
                  <a:srgbClr val="132F4B"/>
                </a:solidFill>
                <a:latin typeface="Open Sans"/>
                <a:ea typeface="Open Sans"/>
                <a:cs typeface="Open Sans"/>
                <a:sym typeface="Open Sans"/>
              </a:rPr>
              <a:t>Población rural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132F4B"/>
                </a:solidFill>
                <a:latin typeface="Open Sans"/>
                <a:ea typeface="Open Sans"/>
                <a:cs typeface="Open Sans"/>
                <a:sym typeface="Open Sans"/>
              </a:rPr>
              <a:t>Total: 29 millones hab. (16,5%) -&gt; 39 millones </a:t>
            </a:r>
            <a:r>
              <a:rPr lang="es-ES" sz="1400" b="1" dirty="0" err="1">
                <a:solidFill>
                  <a:srgbClr val="132F4B"/>
                </a:solidFill>
                <a:latin typeface="Open Sans"/>
                <a:ea typeface="Open Sans"/>
                <a:cs typeface="Open Sans"/>
                <a:sym typeface="Open Sans"/>
              </a:rPr>
              <a:t>hab</a:t>
            </a:r>
            <a:r>
              <a:rPr lang="es-ES" sz="1400" b="1" dirty="0">
                <a:solidFill>
                  <a:srgbClr val="132F4B"/>
                </a:solidFill>
                <a:latin typeface="Open Sans"/>
                <a:ea typeface="Open Sans"/>
                <a:cs typeface="Open Sans"/>
                <a:sym typeface="Open Sans"/>
              </a:rPr>
              <a:t> (21%).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132F4B"/>
                </a:solidFill>
                <a:latin typeface="Open Sans"/>
                <a:ea typeface="Open Sans"/>
                <a:cs typeface="Open Sans"/>
                <a:sym typeface="Open Sans"/>
              </a:rPr>
              <a:t>Dispersa: 24 millones de hab.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b="1" dirty="0">
                <a:solidFill>
                  <a:srgbClr val="132F4B"/>
                </a:solidFill>
                <a:latin typeface="Open Sans"/>
                <a:ea typeface="Open Sans"/>
                <a:cs typeface="Open Sans"/>
                <a:sym typeface="Open Sans"/>
              </a:rPr>
              <a:t>Saneamiento rural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132F4B"/>
                </a:solidFill>
                <a:latin typeface="Open Sans"/>
                <a:ea typeface="Open Sans"/>
                <a:cs typeface="Open Sans"/>
                <a:sym typeface="Open Sans"/>
              </a:rPr>
              <a:t>40,5% abastecimiento de agua adecuado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132F4B"/>
                </a:solidFill>
                <a:latin typeface="Open Sans"/>
                <a:ea typeface="Open Sans"/>
                <a:cs typeface="Open Sans"/>
                <a:sym typeface="Open Sans"/>
              </a:rPr>
              <a:t>20,6%  alcantarillado sanitario adecuado</a:t>
            </a:r>
            <a:endParaRPr lang="es-BO" dirty="0"/>
          </a:p>
          <a:p>
            <a:endParaRPr lang="es-B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Diversidade</a:t>
            </a:r>
            <a:r>
              <a:rPr lang="pt-BR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geográfica, social, cultural, de formas de ocupação dos territórios, de formas de vida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8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Subtítulos Nivel 1, con presencia de fotografía y caja de texto. Si requieren la foto puede ser reemplazad por otra o por un gráfico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007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Subtítulos Nivel 1, con presencia de fotografía y caja de texto. Si requieren la foto puede ser reemplazad por otra o por un gráfico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74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Subtítulos Nivel 1, con presencia de fotografía y caja de texto. Si requieren la foto puede ser reemplazad por otra o por un gráfico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094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Subtítulos Nivel 1, con presencia de fotografía y caja de texto. Si requieren la foto puede ser reemplazad por otra o por un gráfico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094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Diapositiva para Subtítulos Nivel 1, con presencia de fotografía y caja de texto. Si requieren la foto puede ser reemplazad por otra o por un gráfico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094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F7893-CD9E-1FD9-2E1E-28047CEA2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8E692A-0EA2-C93F-F95C-52DF7843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193EE3-7A86-5A30-9A84-1E7B6EF8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38D207-CE2A-2D7D-FA12-4A8DCB22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D8F885-C802-8BCA-27DC-1E02A1CE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66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FF284-077A-6A91-ECE4-C4EAD964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DF0290-C6CB-47B4-A4C6-396EF2FD6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B48EDD-4464-4B4F-C92E-0C5280E3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94B75-5E7B-C80C-F32A-B93AC955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42509-9F51-C066-7096-1AE05316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68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AA7392-ECAF-829A-28A7-B917D9B0B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55E2F2-2D74-168B-7E8B-FC2A2F2DF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DF4A6E-2A46-A1FD-B4AE-7EFAD40D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16BDB6-0625-193A-E834-9BE6CB94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64F3FD-7F3D-7F17-46CA-F27C4680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308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B4A77-64EA-959B-CE7E-C49BC7E8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43C51F-6DAA-CAB7-9F22-124E62512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68C37-2D66-8381-1894-E33C5CFC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66AA66-7AF8-750A-BB14-8987F1AA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5A99AF-F0E9-EF36-8476-72A2C279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76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2D21A-5A44-587B-9DF8-572AB5B7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4F17BE-1E33-53FA-273B-E1F65CC0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15822-39F0-4380-4062-45E3DC2E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2D2B70-77A4-7003-640C-C2F42347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94BBFF-7EB4-008D-1939-14048089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3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C0F62-58A8-67CF-0E63-DC18C02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13632E-D9D5-BC68-D518-36915123B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98FE89-3A8B-3B98-EAFE-7238A173B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959192-103A-9AB9-83A6-A492802A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3FAF07-AF7E-D76F-710C-E16D49C0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4B7B7E-E60E-D9D6-F665-B1134B0C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553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5C3DF-C584-4964-A5C6-AA2AEC6C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4B72C-2351-9B8D-3745-5023A71A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3B3E67-10AA-BCEC-AD39-060B22771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609BE1-4494-D066-223B-18D6B6B96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E4DD98-A6F4-EA88-7402-71F479A5F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DDCA00-85BF-10B9-7F2F-B61BA83E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A73792-A8AB-F7C6-FAE0-E7E2319F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32D668-A39A-8D01-DAC4-36E00E4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16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8B33F-0DA2-0FED-B4A3-BC6B0783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AE0991-250E-B871-F012-CE35CC43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E03777-44E9-D581-7A7F-F71A2206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FEEFAD-87EB-54DE-3A07-8C0FD4A6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20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87B342-2711-11BF-0A01-4AE231F7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C0C3C2-044E-0165-4BB0-29FDA21C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D907F1-98D0-191B-AAED-FCD5B8C4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04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A77B4-CDD0-24CF-02FE-4B30C04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27534D-F291-6D20-E922-595011207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CF604-9582-3355-0B5A-BE916D497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3D827F-0980-AF3A-2927-EFCAD491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EF9B06-BBFB-9333-3499-69D6E56E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647D5D-BC90-B246-F80E-86E4432C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445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45159-28E0-0D2D-8733-569A3DBC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4B0369-39D8-9324-3A53-69A3D9C3A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B4423A-6E30-1F21-3A55-70F077357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47A116-A7C8-AFA1-374C-986AAC79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073CA-96AE-0FE1-7224-AEB91084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237D47-EA26-B813-56F1-334CD3F2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06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7F1F7F-0E1D-FCE6-6524-7C6926A0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387D9C-D602-6A0E-3980-0D652003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B7F585-7E38-83E1-D05C-5ABCA05D1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4082-065E-4354-8A63-6EDF70C80D81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C68B9-CC15-B4A9-39CE-36EF57263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228FD-1124-2D5B-883F-A3AD2566F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3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2B6B17-2ED0-A23C-C6E4-81A5EEE01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F4A59A-4570-783E-72E3-DD3E78138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314640" y="821986"/>
            <a:ext cx="3678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srgbClr val="C86750"/>
                </a:solidFill>
              </a:rPr>
              <a:t>Articulação das funções e interfaces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602E490-2B5A-E1B3-DC76-F9FEB8C15885}"/>
              </a:ext>
            </a:extLst>
          </p:cNvPr>
          <p:cNvSpPr/>
          <p:nvPr/>
        </p:nvSpPr>
        <p:spPr>
          <a:xfrm>
            <a:off x="5610896" y="994463"/>
            <a:ext cx="235424" cy="561627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4F9DE6C-4B55-2207-BD1A-B9DBA2557A35}"/>
              </a:ext>
            </a:extLst>
          </p:cNvPr>
          <p:cNvSpPr/>
          <p:nvPr/>
        </p:nvSpPr>
        <p:spPr>
          <a:xfrm>
            <a:off x="1915116" y="2426395"/>
            <a:ext cx="7685314" cy="3546387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5067023-E84E-87E6-89C4-2D2B423762CB}"/>
              </a:ext>
            </a:extLst>
          </p:cNvPr>
          <p:cNvSpPr/>
          <p:nvPr/>
        </p:nvSpPr>
        <p:spPr>
          <a:xfrm>
            <a:off x="2714159" y="3020769"/>
            <a:ext cx="5987957" cy="2546156"/>
          </a:xfrm>
          <a:prstGeom prst="roundRect">
            <a:avLst>
              <a:gd name="adj" fmla="val 1036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 responsabilidades</a:t>
            </a:r>
          </a:p>
          <a:p>
            <a:pPr algn="ctr"/>
            <a:endParaRPr lang="pt-BR" sz="13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 cooperação e interlocução</a:t>
            </a:r>
          </a:p>
          <a:p>
            <a:pPr algn="ctr"/>
            <a:r>
              <a:rPr lang="pt-BR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os entes</a:t>
            </a:r>
          </a:p>
          <a:p>
            <a:pPr algn="ctr"/>
            <a:endParaRPr lang="pt-BR" sz="13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 capacidades</a:t>
            </a:r>
          </a:p>
          <a:p>
            <a:pPr algn="ctr"/>
            <a:r>
              <a:rPr lang="pt-BR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e espaços de participação</a:t>
            </a:r>
          </a:p>
          <a:p>
            <a:pPr algn="ctr"/>
            <a:endParaRPr lang="pt-BR" sz="13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 demandas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74D2FDC-54C7-45FE-A16B-A82FF22D1139}"/>
              </a:ext>
            </a:extLst>
          </p:cNvPr>
          <p:cNvSpPr/>
          <p:nvPr/>
        </p:nvSpPr>
        <p:spPr>
          <a:xfrm>
            <a:off x="4690523" y="2118003"/>
            <a:ext cx="2200702" cy="7528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ysClr val="windowText" lastClr="000000"/>
                </a:solidFill>
              </a:rPr>
              <a:t>Fóruns Estaduais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D35C4D0-B2D4-6405-948F-7EAA9135E61A}"/>
              </a:ext>
            </a:extLst>
          </p:cNvPr>
          <p:cNvSpPr/>
          <p:nvPr/>
        </p:nvSpPr>
        <p:spPr>
          <a:xfrm>
            <a:off x="2907747" y="3414301"/>
            <a:ext cx="1320422" cy="62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Órgãos federais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B48899A-0DEC-ED23-541E-4BB19E83F811}"/>
              </a:ext>
            </a:extLst>
          </p:cNvPr>
          <p:cNvSpPr/>
          <p:nvPr/>
        </p:nvSpPr>
        <p:spPr>
          <a:xfrm>
            <a:off x="2907747" y="4473356"/>
            <a:ext cx="1320422" cy="62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Governos estaduais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D3FCC02-BA14-DB66-4EC6-6FA0D4AB5403}"/>
              </a:ext>
            </a:extLst>
          </p:cNvPr>
          <p:cNvSpPr/>
          <p:nvPr/>
        </p:nvSpPr>
        <p:spPr>
          <a:xfrm>
            <a:off x="7208960" y="3364156"/>
            <a:ext cx="1320422" cy="62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Sociedade civil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1B116225-3433-4528-0934-1F38AC30C2BD}"/>
              </a:ext>
            </a:extLst>
          </p:cNvPr>
          <p:cNvSpPr/>
          <p:nvPr/>
        </p:nvSpPr>
        <p:spPr>
          <a:xfrm>
            <a:off x="7208960" y="4473356"/>
            <a:ext cx="1320422" cy="62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Prestadores de serviços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7DF711A-7327-82E5-C884-EB2B803A475E}"/>
              </a:ext>
            </a:extLst>
          </p:cNvPr>
          <p:cNvSpPr txBox="1"/>
          <p:nvPr/>
        </p:nvSpPr>
        <p:spPr>
          <a:xfrm>
            <a:off x="2207807" y="5573541"/>
            <a:ext cx="2424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Monitora e avalia ações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B423FA5-D5C0-E9C4-A14B-254287E78C64}"/>
              </a:ext>
            </a:extLst>
          </p:cNvPr>
          <p:cNvSpPr txBox="1"/>
          <p:nvPr/>
        </p:nvSpPr>
        <p:spPr>
          <a:xfrm>
            <a:off x="6683110" y="751289"/>
            <a:ext cx="335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Planeja, orienta e propõe ações do PSBR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F6535FB-E32C-71AC-1D45-3230600AECE9}"/>
              </a:ext>
            </a:extLst>
          </p:cNvPr>
          <p:cNvSpPr/>
          <p:nvPr/>
        </p:nvSpPr>
        <p:spPr>
          <a:xfrm>
            <a:off x="4849101" y="737527"/>
            <a:ext cx="1840902" cy="378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Fórum Gestor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D153636A-59C7-1591-4C5F-3CC125A1D823}"/>
              </a:ext>
            </a:extLst>
          </p:cNvPr>
          <p:cNvSpPr/>
          <p:nvPr/>
        </p:nvSpPr>
        <p:spPr>
          <a:xfrm>
            <a:off x="4837320" y="1323470"/>
            <a:ext cx="1840902" cy="378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Fórum Executivo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554E88BF-686A-790C-4A2B-A89220B25672}"/>
              </a:ext>
            </a:extLst>
          </p:cNvPr>
          <p:cNvCxnSpPr>
            <a:cxnSpLocks/>
          </p:cNvCxnSpPr>
          <p:nvPr/>
        </p:nvCxnSpPr>
        <p:spPr>
          <a:xfrm flipV="1">
            <a:off x="5666331" y="1722019"/>
            <a:ext cx="0" cy="325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39B05268-A5EF-4402-6BEB-27424D2497BE}"/>
              </a:ext>
            </a:extLst>
          </p:cNvPr>
          <p:cNvSpPr/>
          <p:nvPr/>
        </p:nvSpPr>
        <p:spPr>
          <a:xfrm>
            <a:off x="1393739" y="3676788"/>
            <a:ext cx="1146412" cy="9416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Salas de situação nos Estados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DA507002-A3CB-8C0F-273F-33238871F24A}"/>
              </a:ext>
            </a:extLst>
          </p:cNvPr>
          <p:cNvSpPr/>
          <p:nvPr/>
        </p:nvSpPr>
        <p:spPr>
          <a:xfrm>
            <a:off x="8901877" y="3420557"/>
            <a:ext cx="1230658" cy="5081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ysClr val="windowText" lastClr="000000"/>
                </a:solidFill>
              </a:rPr>
              <a:t>Execução técnica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391D49F-AAB2-D6FF-1594-2544EC4E1134}"/>
              </a:ext>
            </a:extLst>
          </p:cNvPr>
          <p:cNvSpPr/>
          <p:nvPr/>
        </p:nvSpPr>
        <p:spPr>
          <a:xfrm>
            <a:off x="8889119" y="4111707"/>
            <a:ext cx="1230658" cy="5081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ysClr val="windowText" lastClr="000000"/>
                </a:solidFill>
              </a:rPr>
              <a:t>Formação de pessoas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40EADE68-6A4F-EC5F-94F1-80F5F705B61B}"/>
              </a:ext>
            </a:extLst>
          </p:cNvPr>
          <p:cNvSpPr/>
          <p:nvPr/>
        </p:nvSpPr>
        <p:spPr>
          <a:xfrm>
            <a:off x="8876125" y="4840257"/>
            <a:ext cx="1230658" cy="5081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ysClr val="windowText" lastClr="000000"/>
                </a:solidFill>
              </a:rPr>
              <a:t>Participação social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05580E4-6B0C-B91A-1EAE-3D42F0F6E42C}"/>
              </a:ext>
            </a:extLst>
          </p:cNvPr>
          <p:cNvSpPr txBox="1"/>
          <p:nvPr/>
        </p:nvSpPr>
        <p:spPr>
          <a:xfrm>
            <a:off x="2360130" y="2482520"/>
            <a:ext cx="23226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Reporta, apresenta demandas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4D1C556-B819-6640-E217-453446CF4A22}"/>
              </a:ext>
            </a:extLst>
          </p:cNvPr>
          <p:cNvGrpSpPr/>
          <p:nvPr/>
        </p:nvGrpSpPr>
        <p:grpSpPr>
          <a:xfrm>
            <a:off x="8733185" y="2328111"/>
            <a:ext cx="180021" cy="205677"/>
            <a:chOff x="3062730" y="1259515"/>
            <a:chExt cx="240028" cy="274236"/>
          </a:xfrm>
        </p:grpSpPr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F90110F8-49BE-5777-CB59-28D6DCDC85A0}"/>
                </a:ext>
              </a:extLst>
            </p:cNvPr>
            <p:cNvCxnSpPr>
              <a:cxnSpLocks/>
            </p:cNvCxnSpPr>
            <p:nvPr/>
          </p:nvCxnSpPr>
          <p:spPr>
            <a:xfrm>
              <a:off x="3062730" y="1259515"/>
              <a:ext cx="240028" cy="1258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6AC733C2-2F59-5FA5-10CD-9C559548F4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2730" y="1389751"/>
              <a:ext cx="240028" cy="144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A8008D9-68E6-8E37-014A-D4720995A6BC}"/>
              </a:ext>
            </a:extLst>
          </p:cNvPr>
          <p:cNvGrpSpPr/>
          <p:nvPr/>
        </p:nvGrpSpPr>
        <p:grpSpPr>
          <a:xfrm>
            <a:off x="2360130" y="2328111"/>
            <a:ext cx="180021" cy="205677"/>
            <a:chOff x="3062730" y="1259515"/>
            <a:chExt cx="240028" cy="274236"/>
          </a:xfrm>
        </p:grpSpPr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2D2F1FA7-123C-7B11-0031-0B11DEC11771}"/>
                </a:ext>
              </a:extLst>
            </p:cNvPr>
            <p:cNvCxnSpPr>
              <a:cxnSpLocks/>
            </p:cNvCxnSpPr>
            <p:nvPr/>
          </p:nvCxnSpPr>
          <p:spPr>
            <a:xfrm>
              <a:off x="3062730" y="1259515"/>
              <a:ext cx="240028" cy="1258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16E57469-30EE-306E-5507-B80C55C96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2730" y="1389751"/>
              <a:ext cx="240028" cy="144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71C03D3A-9A03-B497-9534-1E4735ACF1B3}"/>
              </a:ext>
            </a:extLst>
          </p:cNvPr>
          <p:cNvGrpSpPr/>
          <p:nvPr/>
        </p:nvGrpSpPr>
        <p:grpSpPr>
          <a:xfrm rot="10800000">
            <a:off x="3152916" y="5858693"/>
            <a:ext cx="180021" cy="205677"/>
            <a:chOff x="3062730" y="1259515"/>
            <a:chExt cx="240028" cy="274236"/>
          </a:xfrm>
        </p:grpSpPr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E3C2ED59-1E53-119E-B002-E25AF2AA3672}"/>
                </a:ext>
              </a:extLst>
            </p:cNvPr>
            <p:cNvCxnSpPr>
              <a:cxnSpLocks/>
            </p:cNvCxnSpPr>
            <p:nvPr/>
          </p:nvCxnSpPr>
          <p:spPr>
            <a:xfrm>
              <a:off x="3062730" y="1259515"/>
              <a:ext cx="240028" cy="1258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9D4D0EBA-746B-B6CE-CFCC-E029A8D344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2730" y="1389751"/>
              <a:ext cx="240028" cy="144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84EAA24-CE02-E331-F028-73DB185A63D6}"/>
              </a:ext>
            </a:extLst>
          </p:cNvPr>
          <p:cNvGrpSpPr/>
          <p:nvPr/>
        </p:nvGrpSpPr>
        <p:grpSpPr>
          <a:xfrm rot="10800000">
            <a:off x="8502800" y="5857360"/>
            <a:ext cx="180021" cy="205677"/>
            <a:chOff x="3062730" y="1259515"/>
            <a:chExt cx="240028" cy="274236"/>
          </a:xfrm>
        </p:grpSpPr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14248C9E-5584-2AF4-DB7E-AE6D2BA70BD9}"/>
                </a:ext>
              </a:extLst>
            </p:cNvPr>
            <p:cNvCxnSpPr>
              <a:cxnSpLocks/>
            </p:cNvCxnSpPr>
            <p:nvPr/>
          </p:nvCxnSpPr>
          <p:spPr>
            <a:xfrm>
              <a:off x="3062730" y="1259515"/>
              <a:ext cx="240028" cy="1258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259C06E2-9094-1818-09C3-06B313196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2730" y="1389751"/>
              <a:ext cx="240028" cy="144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D449801-2090-A1AE-211E-66CAE43EFB72}"/>
              </a:ext>
            </a:extLst>
          </p:cNvPr>
          <p:cNvSpPr txBox="1"/>
          <p:nvPr/>
        </p:nvSpPr>
        <p:spPr>
          <a:xfrm>
            <a:off x="6657066" y="1356057"/>
            <a:ext cx="38492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Supervisiona, monitora e avalia a implementação</a:t>
            </a: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F7D02F71-3B97-DEDA-58FB-BF90EA97E731}"/>
              </a:ext>
            </a:extLst>
          </p:cNvPr>
          <p:cNvCxnSpPr>
            <a:cxnSpLocks/>
          </p:cNvCxnSpPr>
          <p:nvPr/>
        </p:nvCxnSpPr>
        <p:spPr>
          <a:xfrm>
            <a:off x="5842909" y="1732414"/>
            <a:ext cx="0" cy="36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-2" y="663077"/>
            <a:ext cx="899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4800" b="1" dirty="0">
                <a:solidFill>
                  <a:srgbClr val="C86750"/>
                </a:solidFill>
              </a:rPr>
              <a:t>Desafios na gestão do Programa </a:t>
            </a:r>
            <a:endParaRPr lang="es-MX" sz="4800" b="1" dirty="0">
              <a:solidFill>
                <a:srgbClr val="C86750"/>
              </a:solidFill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2">
            <a:extLst>
              <a:ext uri="{FF2B5EF4-FFF2-40B4-BE49-F238E27FC236}">
                <a16:creationId xmlns:a16="http://schemas.microsoft.com/office/drawing/2014/main" id="{53B9A551-4F3E-5971-E7FE-19719A7EB799}"/>
              </a:ext>
            </a:extLst>
          </p:cNvPr>
          <p:cNvSpPr txBox="1"/>
          <p:nvPr/>
        </p:nvSpPr>
        <p:spPr>
          <a:xfrm>
            <a:off x="646225" y="1772371"/>
            <a:ext cx="1084215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dirty="0"/>
              <a:t>Fortalecimento atuação articulada das entidades de diferentes setores e esferas (federal, estadual, municipal e local), no desenvolvimento de ações no meio rural.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dirty="0"/>
              <a:t>Aprimoramento da capacidade técnica do corpo técnico e gerencial das esferas federal, estadual, municipal e local para atuação no âmbito rural.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dirty="0"/>
              <a:t>Institucionalização de estrutura de gestão em nível nacional, estadual e municipal.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dirty="0"/>
              <a:t>Replicação de boas práticas de gestão no nível local e regional. </a:t>
            </a:r>
          </a:p>
        </p:txBody>
      </p:sp>
    </p:spTree>
    <p:extLst>
      <p:ext uri="{BB962C8B-B14F-4D97-AF65-F5344CB8AC3E}">
        <p14:creationId xmlns:p14="http://schemas.microsoft.com/office/powerpoint/2010/main" val="374003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761" y="663078"/>
            <a:ext cx="911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4000" b="1" dirty="0">
                <a:solidFill>
                  <a:srgbClr val="C86750"/>
                </a:solidFill>
              </a:rPr>
              <a:t>Parceria BID-</a:t>
            </a:r>
            <a:r>
              <a:rPr lang="pt-BR" sz="4000" b="1" dirty="0" err="1">
                <a:solidFill>
                  <a:srgbClr val="C86750"/>
                </a:solidFill>
              </a:rPr>
              <a:t>Cosude</a:t>
            </a:r>
            <a:r>
              <a:rPr lang="pt-BR" sz="4000" b="1" dirty="0">
                <a:solidFill>
                  <a:srgbClr val="C86750"/>
                </a:solidFill>
              </a:rPr>
              <a:t> – Programa SIRWASH</a:t>
            </a: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935237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9A234C4-0B4C-8E97-FA72-2057D3427426}"/>
              </a:ext>
            </a:extLst>
          </p:cNvPr>
          <p:cNvSpPr/>
          <p:nvPr/>
        </p:nvSpPr>
        <p:spPr>
          <a:xfrm>
            <a:off x="244441" y="1669161"/>
            <a:ext cx="2795955" cy="557939"/>
          </a:xfrm>
          <a:prstGeom prst="roundRect">
            <a:avLst/>
          </a:prstGeom>
          <a:solidFill>
            <a:srgbClr val="136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1. Políticas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037716A-B9D6-BE33-14ED-91806DA2043A}"/>
              </a:ext>
            </a:extLst>
          </p:cNvPr>
          <p:cNvSpPr/>
          <p:nvPr/>
        </p:nvSpPr>
        <p:spPr>
          <a:xfrm>
            <a:off x="3667966" y="1669160"/>
            <a:ext cx="4180146" cy="557939"/>
          </a:xfrm>
          <a:prstGeom prst="roundRect">
            <a:avLst/>
          </a:prstGeom>
          <a:solidFill>
            <a:srgbClr val="136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2. Instituições e Capacidades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2E87722-DDFF-38B1-B8FF-163514AD6B09}"/>
              </a:ext>
            </a:extLst>
          </p:cNvPr>
          <p:cNvSpPr/>
          <p:nvPr/>
        </p:nvSpPr>
        <p:spPr>
          <a:xfrm>
            <a:off x="8475682" y="1686617"/>
            <a:ext cx="3008639" cy="557939"/>
          </a:xfrm>
          <a:prstGeom prst="roundRect">
            <a:avLst/>
          </a:prstGeom>
          <a:solidFill>
            <a:srgbClr val="136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3. Inovação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C755737-0642-FBCC-24E0-1E5B9BB0BA32}"/>
              </a:ext>
            </a:extLst>
          </p:cNvPr>
          <p:cNvSpPr/>
          <p:nvPr/>
        </p:nvSpPr>
        <p:spPr>
          <a:xfrm>
            <a:off x="3716321" y="2409245"/>
            <a:ext cx="4087501" cy="832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2.1 Estudos para fortalecer a gestão dos serviços de saneamento rural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31B6CB6-4227-A4AD-397C-A498A2A8F7C8}"/>
              </a:ext>
            </a:extLst>
          </p:cNvPr>
          <p:cNvSpPr/>
          <p:nvPr/>
        </p:nvSpPr>
        <p:spPr>
          <a:xfrm>
            <a:off x="3690111" y="3292900"/>
            <a:ext cx="4135856" cy="12298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2.2 Estudos para desenvolvimento de instrumentos de monitoramento, avaliação e divulgação do PSBR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6A8F01A-A588-8A30-9A96-241DA210D3E7}"/>
              </a:ext>
            </a:extLst>
          </p:cNvPr>
          <p:cNvSpPr/>
          <p:nvPr/>
        </p:nvSpPr>
        <p:spPr>
          <a:xfrm>
            <a:off x="3716321" y="4584068"/>
            <a:ext cx="4135856" cy="5638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2.3 Atividades de capacitação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AE56FF1F-9A3E-8B11-EA93-96BA1FE1A218}"/>
              </a:ext>
            </a:extLst>
          </p:cNvPr>
          <p:cNvSpPr/>
          <p:nvPr/>
        </p:nvSpPr>
        <p:spPr>
          <a:xfrm>
            <a:off x="244441" y="2409245"/>
            <a:ext cx="2795955" cy="15209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1.1 Avaliação de políticas públicas para acessibilidade (workshop regional)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4E78A45-BAF7-D0F7-7E82-872D092B9C40}"/>
              </a:ext>
            </a:extLst>
          </p:cNvPr>
          <p:cNvSpPr/>
          <p:nvPr/>
        </p:nvSpPr>
        <p:spPr>
          <a:xfrm>
            <a:off x="8475683" y="2416201"/>
            <a:ext cx="3008639" cy="8631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3.1 Estudo de estrutura tarifária alternativa 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D384ED3-4312-60F5-5959-535990F587DE}"/>
              </a:ext>
            </a:extLst>
          </p:cNvPr>
          <p:cNvSpPr/>
          <p:nvPr/>
        </p:nvSpPr>
        <p:spPr>
          <a:xfrm>
            <a:off x="8475681" y="3321756"/>
            <a:ext cx="3008639" cy="15209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3.2 Estudos de soluções técnicas inovadoras em saneamento básico adequado ao meio rural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837BC20-0159-679B-71C7-64EC12029FA2}"/>
              </a:ext>
            </a:extLst>
          </p:cNvPr>
          <p:cNvSpPr/>
          <p:nvPr/>
        </p:nvSpPr>
        <p:spPr>
          <a:xfrm>
            <a:off x="4046889" y="1514108"/>
            <a:ext cx="3474720" cy="832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1F77288-E4BD-E46A-31D7-05DA571F34B5}"/>
              </a:ext>
            </a:extLst>
          </p:cNvPr>
          <p:cNvGrpSpPr/>
          <p:nvPr/>
        </p:nvGrpSpPr>
        <p:grpSpPr>
          <a:xfrm>
            <a:off x="9980000" y="502481"/>
            <a:ext cx="1864987" cy="1098313"/>
            <a:chOff x="392763" y="2269449"/>
            <a:chExt cx="4458988" cy="313966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5B223BA9-2926-D102-7DAE-B253B8E69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4754" y="3548248"/>
              <a:ext cx="1860865" cy="1860865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13C7718-C698-75D1-3869-CAE7D15B6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763" y="2269449"/>
              <a:ext cx="3120390" cy="139731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44B6AB48-E02C-D5A5-2ED6-B139C3867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79" t="22231" r="22260" b="22008"/>
            <a:stretch/>
          </p:blipFill>
          <p:spPr>
            <a:xfrm>
              <a:off x="3083921" y="3365224"/>
              <a:ext cx="1767830" cy="746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8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1535" y="5731718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0B09-6351-CE9D-94A0-F6D47BCDA340}"/>
              </a:ext>
            </a:extLst>
          </p:cNvPr>
          <p:cNvSpPr/>
          <p:nvPr/>
        </p:nvSpPr>
        <p:spPr>
          <a:xfrm>
            <a:off x="5565913" y="2324370"/>
            <a:ext cx="6626087" cy="2108223"/>
          </a:xfrm>
          <a:prstGeom prst="rect">
            <a:avLst/>
          </a:prstGeom>
          <a:solidFill>
            <a:srgbClr val="16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23B026-5DDB-DC18-EA37-4CBBFDB43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61" y="5341566"/>
            <a:ext cx="2782603" cy="126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4CA2535A-C39C-E863-AEF2-B9CA05B33282}"/>
              </a:ext>
            </a:extLst>
          </p:cNvPr>
          <p:cNvSpPr/>
          <p:nvPr/>
        </p:nvSpPr>
        <p:spPr>
          <a:xfrm>
            <a:off x="5016318" y="2447457"/>
            <a:ext cx="847852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0" cap="none" spc="0" dirty="0">
                <a:ln w="0"/>
                <a:solidFill>
                  <a:srgbClr val="1A6D8E"/>
                </a:solidFill>
                <a:effectLst>
                  <a:reflection blurRad="6350" stA="53000" endA="300" endPos="35500" dir="5400000" sy="-90000" algn="bl" rotWithShape="0"/>
                </a:effectLst>
              </a:rPr>
              <a:t>GRACIAS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A2A794-0386-5806-32FF-F190522604E3}"/>
              </a:ext>
            </a:extLst>
          </p:cNvPr>
          <p:cNvSpPr txBox="1"/>
          <p:nvPr/>
        </p:nvSpPr>
        <p:spPr>
          <a:xfrm>
            <a:off x="8624675" y="3263053"/>
            <a:ext cx="7249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6600" spc="-150" dirty="0">
                <a:solidFill>
                  <a:schemeClr val="bg1"/>
                </a:solidFill>
              </a:rPr>
              <a:t>GRACIAS!</a:t>
            </a:r>
            <a:endParaRPr lang="es-MX" sz="6600" b="1" spc="-15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F86194-11A7-57ED-EA9A-CA654832C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"/>
          <a:stretch/>
        </p:blipFill>
        <p:spPr>
          <a:xfrm>
            <a:off x="-11535" y="2324370"/>
            <a:ext cx="6726968" cy="21389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FA09B91-72C1-E3E4-FD0F-ABAF32B96DC2}"/>
              </a:ext>
            </a:extLst>
          </p:cNvPr>
          <p:cNvSpPr txBox="1"/>
          <p:nvPr/>
        </p:nvSpPr>
        <p:spPr>
          <a:xfrm>
            <a:off x="977618" y="1076461"/>
            <a:ext cx="1120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http://www.funasa.gov.br/web/guest/biblioteca-eletronica/publicacoes/engenharia-de-saude-publica</a:t>
            </a:r>
            <a:endParaRPr lang="pt-BR" b="1" dirty="0"/>
          </a:p>
        </p:txBody>
      </p:sp>
      <p:pic>
        <p:nvPicPr>
          <p:cNvPr id="5" name="Google Shape;788;p43">
            <a:extLst>
              <a:ext uri="{FF2B5EF4-FFF2-40B4-BE49-F238E27FC236}">
                <a16:creationId xmlns:a16="http://schemas.microsoft.com/office/drawing/2014/main" id="{1B1B0754-BBA9-CD86-F214-4C0EA2FE234E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18" y="460679"/>
            <a:ext cx="1258565" cy="16008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86;p43">
            <a:extLst>
              <a:ext uri="{FF2B5EF4-FFF2-40B4-BE49-F238E27FC236}">
                <a16:creationId xmlns:a16="http://schemas.microsoft.com/office/drawing/2014/main" id="{FCB48000-F807-398A-7BC8-20C54C0CF724}"/>
              </a:ext>
            </a:extLst>
          </p:cNvPr>
          <p:cNvSpPr/>
          <p:nvPr/>
        </p:nvSpPr>
        <p:spPr>
          <a:xfrm>
            <a:off x="-11536" y="4911562"/>
            <a:ext cx="12192001" cy="92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saneamentorural@funasa.gov.br</a:t>
            </a:r>
          </a:p>
        </p:txBody>
      </p:sp>
    </p:spTree>
    <p:extLst>
      <p:ext uri="{BB962C8B-B14F-4D97-AF65-F5344CB8AC3E}">
        <p14:creationId xmlns:p14="http://schemas.microsoft.com/office/powerpoint/2010/main" val="33972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44F2536-DDC6-DEDC-1C99-37BB4D24C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98"/>
            <a:ext cx="12185965" cy="68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3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02" y="3981399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D9BE2BF-DC55-CCBD-59A4-3CCCEFA4452F}"/>
              </a:ext>
            </a:extLst>
          </p:cNvPr>
          <p:cNvSpPr txBox="1"/>
          <p:nvPr/>
        </p:nvSpPr>
        <p:spPr>
          <a:xfrm>
            <a:off x="621542" y="4001808"/>
            <a:ext cx="724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165C78"/>
                </a:solidFill>
              </a:rPr>
              <a:t>Carolina Torres Menezes</a:t>
            </a:r>
          </a:p>
          <a:p>
            <a:pPr algn="just"/>
            <a:r>
              <a:rPr lang="pt-BR" sz="2000" b="1" dirty="0">
                <a:solidFill>
                  <a:srgbClr val="165C78"/>
                </a:solidFill>
              </a:rPr>
              <a:t>Bernardo Aleixo de Sousa Cruz</a:t>
            </a:r>
          </a:p>
          <a:p>
            <a:pPr algn="just"/>
            <a:r>
              <a:rPr lang="pt-BR" sz="1600" dirty="0">
                <a:solidFill>
                  <a:srgbClr val="165C78"/>
                </a:solidFill>
              </a:rPr>
              <a:t>Fundação Nacional de Saúde - Funasa </a:t>
            </a:r>
          </a:p>
          <a:p>
            <a:pPr algn="just"/>
            <a:r>
              <a:rPr lang="pt-BR" sz="1600" dirty="0">
                <a:solidFill>
                  <a:srgbClr val="165C78"/>
                </a:solidFill>
              </a:rPr>
              <a:t>Ministério da Saúde - Brasil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1BB430F-4926-2E5C-2E6E-A1DA3B1FB14B}"/>
              </a:ext>
            </a:extLst>
          </p:cNvPr>
          <p:cNvSpPr txBox="1"/>
          <p:nvPr/>
        </p:nvSpPr>
        <p:spPr>
          <a:xfrm>
            <a:off x="1971381" y="835940"/>
            <a:ext cx="8349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tx2"/>
                </a:solidFill>
              </a:rPr>
              <a:t>MODALIDADES DE ASISTENCIA TÉCNICA, FORMALIZACIÓN DE OPERADORES, ARTICULACIÓN INSTITUCIONAL Y MONITOREO: PROGRAMA SIRWASH.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80" y="5366381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6" descr="AssinaturaSUS_MS_GOV.png — Português (Brasil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8" descr="AssinaturaSUS_MS_GOV.png — Português (Brasil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0" descr="AssinaturaSUS_MS_GOV.png — Português (Brasil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668F1204-10D4-51B5-E2B3-4517FAA5AB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42" y="4108261"/>
            <a:ext cx="6289558" cy="1199520"/>
          </a:xfrm>
          <a:prstGeom prst="rect">
            <a:avLst/>
          </a:prstGeom>
        </p:spPr>
      </p:pic>
      <p:sp>
        <p:nvSpPr>
          <p:cNvPr id="26" name="CuadroTexto 27">
            <a:extLst>
              <a:ext uri="{FF2B5EF4-FFF2-40B4-BE49-F238E27FC236}">
                <a16:creationId xmlns:a16="http://schemas.microsoft.com/office/drawing/2014/main" id="{DB52D462-899F-4EDB-8615-3142750A1635}"/>
              </a:ext>
            </a:extLst>
          </p:cNvPr>
          <p:cNvSpPr txBox="1"/>
          <p:nvPr/>
        </p:nvSpPr>
        <p:spPr>
          <a:xfrm>
            <a:off x="2583692" y="2308367"/>
            <a:ext cx="712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C86750"/>
                </a:solidFill>
              </a:rPr>
              <a:t>Apoyo a la Gestión Municipal</a:t>
            </a:r>
            <a:endParaRPr lang="pt-BR" sz="4000" b="1" dirty="0">
              <a:solidFill>
                <a:srgbClr val="C86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2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B2A2ACF-5BCC-C1F0-3023-7B5F3E998705}"/>
              </a:ext>
            </a:extLst>
          </p:cNvPr>
          <p:cNvGrpSpPr/>
          <p:nvPr/>
        </p:nvGrpSpPr>
        <p:grpSpPr>
          <a:xfrm>
            <a:off x="4250639" y="1559969"/>
            <a:ext cx="4084333" cy="3716836"/>
            <a:chOff x="318373" y="2057721"/>
            <a:chExt cx="4084333" cy="3716836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57531CF2-3CA7-179D-4E13-4BF96E8F2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tretch>
              <a:fillRect/>
            </a:stretch>
          </p:blipFill>
          <p:spPr>
            <a:xfrm>
              <a:off x="318373" y="2057721"/>
              <a:ext cx="4039164" cy="3688594"/>
            </a:xfrm>
            <a:prstGeom prst="rect">
              <a:avLst/>
            </a:prstGeom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C2C2C8DA-FC86-3F6C-B4DD-4F51F02317FE}"/>
                </a:ext>
              </a:extLst>
            </p:cNvPr>
            <p:cNvSpPr/>
            <p:nvPr/>
          </p:nvSpPr>
          <p:spPr>
            <a:xfrm>
              <a:off x="3517156" y="5413830"/>
              <a:ext cx="885550" cy="360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368978F-6D9F-18A1-D69D-D373DD1B4C74}"/>
              </a:ext>
            </a:extLst>
          </p:cNvPr>
          <p:cNvSpPr txBox="1"/>
          <p:nvPr/>
        </p:nvSpPr>
        <p:spPr>
          <a:xfrm>
            <a:off x="8055944" y="772059"/>
            <a:ext cx="339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ym typeface="Calibri"/>
              </a:rPr>
              <a:t>Diversidade</a:t>
            </a:r>
            <a:r>
              <a:rPr lang="pt-BR" sz="2000" dirty="0">
                <a:sym typeface="Calibri"/>
              </a:rPr>
              <a:t> geográfica, social, cultural, de formas de ocupação dos territórios, de formas de vida</a:t>
            </a:r>
            <a:endParaRPr lang="es-MX" sz="2000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CuadroTexto 3">
            <a:extLst>
              <a:ext uri="{FF2B5EF4-FFF2-40B4-BE49-F238E27FC236}">
                <a16:creationId xmlns:a16="http://schemas.microsoft.com/office/drawing/2014/main" id="{08C0A4CA-51AF-5198-400D-83DA7EAFABC0}"/>
              </a:ext>
            </a:extLst>
          </p:cNvPr>
          <p:cNvSpPr txBox="1"/>
          <p:nvPr/>
        </p:nvSpPr>
        <p:spPr>
          <a:xfrm>
            <a:off x="7931411" y="3782036"/>
            <a:ext cx="390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ym typeface="Open Sans"/>
              </a:rPr>
              <a:t>População em áreas tipicamente rurais: </a:t>
            </a:r>
            <a:r>
              <a:rPr lang="pt-BR" sz="2000" b="1" dirty="0">
                <a:sym typeface="Open Sans"/>
              </a:rPr>
              <a:t>39 milhões hab.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/>
              <a:t>Mais de </a:t>
            </a:r>
            <a:r>
              <a:rPr lang="pt-BR" sz="2000" b="1" dirty="0"/>
              <a:t>60%</a:t>
            </a:r>
            <a:r>
              <a:rPr lang="pt-BR" sz="2000" dirty="0"/>
              <a:t> da população rural vivem em </a:t>
            </a:r>
            <a:r>
              <a:rPr lang="pt-BR" sz="2000" b="1" dirty="0"/>
              <a:t>localidades dispersas</a:t>
            </a:r>
            <a:endParaRPr lang="pt-BR" sz="2000" dirty="0"/>
          </a:p>
        </p:txBody>
      </p:sp>
      <p:sp>
        <p:nvSpPr>
          <p:cNvPr id="10" name="Google Shape;880;p42">
            <a:extLst>
              <a:ext uri="{FF2B5EF4-FFF2-40B4-BE49-F238E27FC236}">
                <a16:creationId xmlns:a16="http://schemas.microsoft.com/office/drawing/2014/main" id="{F6D8BF73-3D53-8CB8-7C8D-36B99441F3A4}"/>
              </a:ext>
            </a:extLst>
          </p:cNvPr>
          <p:cNvSpPr txBox="1"/>
          <p:nvPr/>
        </p:nvSpPr>
        <p:spPr>
          <a:xfrm>
            <a:off x="736818" y="788630"/>
            <a:ext cx="4165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200" b="1"/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b="0" dirty="0">
                <a:sym typeface="Open Sans"/>
              </a:rPr>
              <a:t>País com </a:t>
            </a:r>
            <a:r>
              <a:rPr lang="pt-BR" dirty="0">
                <a:sym typeface="Open Sans"/>
              </a:rPr>
              <a:t>extensão continental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dirty="0">
                <a:sym typeface="Open Sans"/>
              </a:rPr>
              <a:t>27 </a:t>
            </a:r>
            <a:r>
              <a:rPr lang="pt-BR" b="0" dirty="0">
                <a:sym typeface="Open Sans"/>
              </a:rPr>
              <a:t>unidades federativas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dirty="0">
                <a:sym typeface="Open Sans"/>
              </a:rPr>
              <a:t>5.570 </a:t>
            </a:r>
            <a:r>
              <a:rPr lang="pt-BR" b="0" dirty="0">
                <a:sym typeface="Open Sans"/>
              </a:rPr>
              <a:t>municípios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dirty="0">
                <a:sym typeface="Open Sans"/>
              </a:rPr>
              <a:t>05 </a:t>
            </a:r>
            <a:r>
              <a:rPr lang="pt-BR" b="0" dirty="0">
                <a:sym typeface="Open Sans"/>
              </a:rPr>
              <a:t>Biomas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0ED9870D-504B-8707-86F0-1AFA366E8359}"/>
              </a:ext>
            </a:extLst>
          </p:cNvPr>
          <p:cNvGrpSpPr/>
          <p:nvPr/>
        </p:nvGrpSpPr>
        <p:grpSpPr>
          <a:xfrm>
            <a:off x="574729" y="2849803"/>
            <a:ext cx="3164446" cy="3170099"/>
            <a:chOff x="574729" y="2849803"/>
            <a:chExt cx="3164446" cy="3170099"/>
          </a:xfrm>
        </p:grpSpPr>
        <p:sp>
          <p:nvSpPr>
            <p:cNvPr id="30" name="CuadroTexto 3">
              <a:extLst>
                <a:ext uri="{FF2B5EF4-FFF2-40B4-BE49-F238E27FC236}">
                  <a16:creationId xmlns:a16="http://schemas.microsoft.com/office/drawing/2014/main" id="{75250BD2-769B-855C-D131-C22CA4BEE368}"/>
                </a:ext>
              </a:extLst>
            </p:cNvPr>
            <p:cNvSpPr txBox="1"/>
            <p:nvPr/>
          </p:nvSpPr>
          <p:spPr>
            <a:xfrm>
              <a:off x="574729" y="2849803"/>
              <a:ext cx="3164446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000" dirty="0"/>
                <a:t>Milhões de brasileiros  vivem nas áreas rurais do país, </a:t>
              </a:r>
              <a:r>
                <a:rPr lang="pt-BR" sz="2000" b="1" dirty="0"/>
                <a:t>sem acesso ou com acesso precário </a:t>
              </a:r>
              <a:r>
                <a:rPr lang="pt-BR" sz="2000" dirty="0"/>
                <a:t>aos serviços de saneamento básico</a:t>
              </a:r>
            </a:p>
            <a:p>
              <a:pPr marL="538163" indent="-342900" algn="just">
                <a:buFont typeface="Wingdings" panose="05000000000000000000" pitchFamily="2" charset="2"/>
                <a:buChar char="q"/>
              </a:pPr>
              <a:r>
                <a:rPr lang="pt-BR" sz="2000" b="1" dirty="0"/>
                <a:t>40,5%</a:t>
              </a:r>
              <a:r>
                <a:rPr lang="pt-BR" sz="2000" dirty="0"/>
                <a:t> abastecimento de água adequado</a:t>
              </a:r>
            </a:p>
            <a:p>
              <a:pPr marL="538163" indent="-342900" algn="just">
                <a:buFont typeface="Wingdings" panose="05000000000000000000" pitchFamily="2" charset="2"/>
                <a:buChar char="q"/>
              </a:pPr>
              <a:r>
                <a:rPr lang="pt-BR" sz="2000" b="1" dirty="0"/>
                <a:t>20,6%</a:t>
              </a:r>
              <a:r>
                <a:rPr lang="pt-BR" sz="2000" dirty="0"/>
                <a:t>  esgotamento sanitário adequado</a:t>
              </a:r>
            </a:p>
            <a:p>
              <a:pPr algn="just"/>
              <a:endParaRPr lang="pt-BR" sz="2000" dirty="0"/>
            </a:p>
          </p:txBody>
        </p:sp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2440C867-8A97-7AA6-7F69-FF55820DE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230" y="4453327"/>
              <a:ext cx="438376" cy="438376"/>
            </a:xfrm>
            <a:prstGeom prst="rect">
              <a:avLst/>
            </a:prstGeom>
          </p:spPr>
        </p:pic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8E6C39E3-DD74-A167-C6C0-3D70FABAF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1230" y="5059800"/>
              <a:ext cx="438376" cy="431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26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57DC05F-1A6C-262D-C6D8-994BB3C30C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592" y="2031215"/>
            <a:ext cx="305891" cy="347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1A17E74-B026-DC5C-1C29-44409D78A2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990" y="896419"/>
            <a:ext cx="3018169" cy="362180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4D24E45-2EEA-EC2B-6A39-6AEF2783A02B}"/>
              </a:ext>
            </a:extLst>
          </p:cNvPr>
          <p:cNvSpPr/>
          <p:nvPr/>
        </p:nvSpPr>
        <p:spPr>
          <a:xfrm>
            <a:off x="5441793" y="1736039"/>
            <a:ext cx="644540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</a:rPr>
              <a:t>Lançado em dez/2019</a:t>
            </a: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Coordenação: Funasa</a:t>
            </a:r>
          </a:p>
          <a:p>
            <a:pPr algn="just"/>
            <a:endParaRPr lang="pt-BR" sz="10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Orientar as ações governamentais relacionadas ao saneamento básico rural, considerando:</a:t>
            </a:r>
          </a:p>
          <a:p>
            <a:pPr marL="538163" indent="-179388" algn="just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as </a:t>
            </a:r>
            <a:r>
              <a:rPr lang="pt-BR" sz="2200" u="sng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especificidades</a:t>
            </a:r>
            <a:r>
              <a:rPr lang="pt-BR" sz="22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das áreas rurais </a:t>
            </a:r>
          </a:p>
          <a:p>
            <a:pPr marL="538163" indent="-179388" algn="just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pt-BR" sz="2200" u="sng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situação do saneamento básico em áreas rurais</a:t>
            </a:r>
          </a:p>
          <a:p>
            <a:pPr marL="538163" indent="-179388" algn="just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os </a:t>
            </a:r>
            <a:r>
              <a:rPr lang="pt-BR" sz="2200" u="sng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componentes</a:t>
            </a:r>
            <a:r>
              <a:rPr lang="pt-BR" sz="22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saneamento básico de forma </a:t>
            </a:r>
            <a:r>
              <a:rPr lang="pt-BR" sz="2200" u="sng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integrada</a:t>
            </a:r>
          </a:p>
          <a:p>
            <a:pPr marL="538163" indent="-179388" algn="just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os </a:t>
            </a:r>
            <a:r>
              <a:rPr lang="pt-BR" sz="2200" u="sng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 eixos estratégicos</a:t>
            </a:r>
            <a:r>
              <a:rPr lang="pt-BR" sz="22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Tecnologia, Gestão de Serviços e Educação e Participação Social</a:t>
            </a:r>
          </a:p>
          <a:p>
            <a:pPr marL="538163" indent="-179388" algn="just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pt-BR" sz="2200" u="sng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implementação articulada</a:t>
            </a:r>
            <a:endParaRPr lang="pt-BR" sz="22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B77190-D76A-63AD-8868-E4C4D2D57E28}"/>
              </a:ext>
            </a:extLst>
          </p:cNvPr>
          <p:cNvSpPr txBox="1"/>
          <p:nvPr/>
        </p:nvSpPr>
        <p:spPr>
          <a:xfrm>
            <a:off x="703616" y="4816950"/>
            <a:ext cx="3224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Universalização do acesso ao saneamento básico em áreas rurais</a:t>
            </a:r>
            <a:endParaRPr lang="es-BO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0" y="740123"/>
            <a:ext cx="899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>
                <a:solidFill>
                  <a:srgbClr val="C86750"/>
                </a:solidFill>
              </a:rPr>
              <a:t>Gestão do Programa – Arranjo Institucional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0A0D0E4F-B769-2C82-0EE3-2F32ED6DB8D8}"/>
              </a:ext>
            </a:extLst>
          </p:cNvPr>
          <p:cNvGrpSpPr/>
          <p:nvPr/>
        </p:nvGrpSpPr>
        <p:grpSpPr>
          <a:xfrm>
            <a:off x="4822612" y="1654192"/>
            <a:ext cx="6665773" cy="3677117"/>
            <a:chOff x="4583832" y="3063457"/>
            <a:chExt cx="5891644" cy="3096491"/>
          </a:xfrm>
        </p:grpSpPr>
        <p:grpSp>
          <p:nvGrpSpPr>
            <p:cNvPr id="5" name="Google Shape;706;p73">
              <a:extLst>
                <a:ext uri="{FF2B5EF4-FFF2-40B4-BE49-F238E27FC236}">
                  <a16:creationId xmlns:a16="http://schemas.microsoft.com/office/drawing/2014/main" id="{A6EC6C10-FDD5-A43F-EC3C-3D99EFD4435A}"/>
                </a:ext>
              </a:extLst>
            </p:cNvPr>
            <p:cNvGrpSpPr/>
            <p:nvPr/>
          </p:nvGrpSpPr>
          <p:grpSpPr>
            <a:xfrm>
              <a:off x="4583832" y="3063457"/>
              <a:ext cx="5891644" cy="3096491"/>
              <a:chOff x="5392883" y="1111827"/>
              <a:chExt cx="5891644" cy="3096491"/>
            </a:xfrm>
          </p:grpSpPr>
          <p:grpSp>
            <p:nvGrpSpPr>
              <p:cNvPr id="13" name="Google Shape;707;p73">
                <a:extLst>
                  <a:ext uri="{FF2B5EF4-FFF2-40B4-BE49-F238E27FC236}">
                    <a16:creationId xmlns:a16="http://schemas.microsoft.com/office/drawing/2014/main" id="{735B1333-A322-C008-7B3F-C13C7829F9D2}"/>
                  </a:ext>
                </a:extLst>
              </p:cNvPr>
              <p:cNvGrpSpPr/>
              <p:nvPr/>
            </p:nvGrpSpPr>
            <p:grpSpPr>
              <a:xfrm>
                <a:off x="5585098" y="1296221"/>
                <a:ext cx="5166964" cy="2655102"/>
                <a:chOff x="5585098" y="1296221"/>
                <a:chExt cx="5166964" cy="2655102"/>
              </a:xfrm>
            </p:grpSpPr>
            <p:pic>
              <p:nvPicPr>
                <p:cNvPr id="15" name="Google Shape;708;p73">
                  <a:extLst>
                    <a:ext uri="{FF2B5EF4-FFF2-40B4-BE49-F238E27FC236}">
                      <a16:creationId xmlns:a16="http://schemas.microsoft.com/office/drawing/2014/main" id="{1913E187-12FE-81D3-55DE-B48840DFA1B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446824" y="1296221"/>
                  <a:ext cx="2305238" cy="22189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Google Shape;709;p73">
                  <a:extLst>
                    <a:ext uri="{FF2B5EF4-FFF2-40B4-BE49-F238E27FC236}">
                      <a16:creationId xmlns:a16="http://schemas.microsoft.com/office/drawing/2014/main" id="{A4E493D5-938B-8F47-8579-09E957CAB7F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9265" b="7777"/>
                <a:stretch/>
              </p:blipFill>
              <p:spPr>
                <a:xfrm>
                  <a:off x="5585098" y="1296221"/>
                  <a:ext cx="2587337" cy="26551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4" name="Google Shape;710;p73">
                <a:extLst>
                  <a:ext uri="{FF2B5EF4-FFF2-40B4-BE49-F238E27FC236}">
                    <a16:creationId xmlns:a16="http://schemas.microsoft.com/office/drawing/2014/main" id="{D763A140-3EF4-6885-E4B1-964483929107}"/>
                  </a:ext>
                </a:extLst>
              </p:cNvPr>
              <p:cNvSpPr/>
              <p:nvPr/>
            </p:nvSpPr>
            <p:spPr>
              <a:xfrm>
                <a:off x="5392883" y="1111827"/>
                <a:ext cx="5891644" cy="3096491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009C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E612B35-8DF1-6DF9-977B-B6FA388E3A6D}"/>
                </a:ext>
              </a:extLst>
            </p:cNvPr>
            <p:cNvSpPr/>
            <p:nvPr/>
          </p:nvSpPr>
          <p:spPr>
            <a:xfrm>
              <a:off x="6452983" y="3707897"/>
              <a:ext cx="720080" cy="17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81717DC-7AB2-57F3-C566-14772F32B96D}"/>
                </a:ext>
              </a:extLst>
            </p:cNvPr>
            <p:cNvSpPr/>
            <p:nvPr/>
          </p:nvSpPr>
          <p:spPr>
            <a:xfrm>
              <a:off x="6264379" y="3532348"/>
              <a:ext cx="720080" cy="17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DC60B8F1-F979-0F8E-EDF9-402E864E92A8}"/>
                </a:ext>
              </a:extLst>
            </p:cNvPr>
            <p:cNvSpPr/>
            <p:nvPr/>
          </p:nvSpPr>
          <p:spPr>
            <a:xfrm>
              <a:off x="6491481" y="4517980"/>
              <a:ext cx="720080" cy="17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17" name="CuadroTexto 22">
            <a:extLst>
              <a:ext uri="{FF2B5EF4-FFF2-40B4-BE49-F238E27FC236}">
                <a16:creationId xmlns:a16="http://schemas.microsoft.com/office/drawing/2014/main" id="{861301A3-FFD2-565C-4997-EEED2D9CE60A}"/>
              </a:ext>
            </a:extLst>
          </p:cNvPr>
          <p:cNvSpPr txBox="1"/>
          <p:nvPr/>
        </p:nvSpPr>
        <p:spPr>
          <a:xfrm>
            <a:off x="610538" y="2042334"/>
            <a:ext cx="3783359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algn="ctr">
              <a:lnSpc>
                <a:spcPct val="150000"/>
              </a:lnSpc>
              <a:buClr>
                <a:srgbClr val="000000"/>
              </a:buClr>
              <a:buSzPts val="2200"/>
            </a:pPr>
            <a:r>
              <a:rPr lang="pt-BR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Criação de </a:t>
            </a:r>
            <a:r>
              <a:rPr lang="pt-BR" b="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novas instâncias e instrumentos de coordenação</a:t>
            </a:r>
            <a:r>
              <a:rPr lang="pt-BR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pt-BR" b="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articulação</a:t>
            </a:r>
            <a:r>
              <a:rPr lang="pt-BR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 e </a:t>
            </a:r>
            <a:r>
              <a:rPr lang="pt-BR" b="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acompanhamento</a:t>
            </a:r>
            <a:r>
              <a:rPr lang="pt-BR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 das ações, por meio da instituição de Fóruns com papéis estabelecidos nos níveis federados</a:t>
            </a:r>
          </a:p>
        </p:txBody>
      </p:sp>
    </p:spTree>
    <p:extLst>
      <p:ext uri="{BB962C8B-B14F-4D97-AF65-F5344CB8AC3E}">
        <p14:creationId xmlns:p14="http://schemas.microsoft.com/office/powerpoint/2010/main" val="7171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0" y="740123"/>
            <a:ext cx="899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>
                <a:solidFill>
                  <a:srgbClr val="C86750"/>
                </a:solidFill>
              </a:rPr>
              <a:t>Gestão do Programa – Arranjo Institucional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45E39120-7BAA-D180-2BC9-97F24E664785}"/>
              </a:ext>
            </a:extLst>
          </p:cNvPr>
          <p:cNvGrpSpPr/>
          <p:nvPr/>
        </p:nvGrpSpPr>
        <p:grpSpPr>
          <a:xfrm>
            <a:off x="1323202" y="1899546"/>
            <a:ext cx="2927299" cy="3152963"/>
            <a:chOff x="4776047" y="3247851"/>
            <a:chExt cx="2587337" cy="2655102"/>
          </a:xfrm>
        </p:grpSpPr>
        <p:pic>
          <p:nvPicPr>
            <p:cNvPr id="3" name="Google Shape;709;p73">
              <a:extLst>
                <a:ext uri="{FF2B5EF4-FFF2-40B4-BE49-F238E27FC236}">
                  <a16:creationId xmlns:a16="http://schemas.microsoft.com/office/drawing/2014/main" id="{90EC7C95-8FAD-7A4B-CC62-2C241F65B5C2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265" b="7777"/>
            <a:stretch/>
          </p:blipFill>
          <p:spPr>
            <a:xfrm>
              <a:off x="4776047" y="3247851"/>
              <a:ext cx="2587337" cy="2655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9619D43-BB4A-5D71-DECE-5783DE9DBF48}"/>
                </a:ext>
              </a:extLst>
            </p:cNvPr>
            <p:cNvSpPr/>
            <p:nvPr/>
          </p:nvSpPr>
          <p:spPr>
            <a:xfrm>
              <a:off x="6452983" y="3707897"/>
              <a:ext cx="720080" cy="17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A3FB6B0-6180-01E9-72C6-34A97044D807}"/>
                </a:ext>
              </a:extLst>
            </p:cNvPr>
            <p:cNvSpPr/>
            <p:nvPr/>
          </p:nvSpPr>
          <p:spPr>
            <a:xfrm>
              <a:off x="6264379" y="3532348"/>
              <a:ext cx="720080" cy="17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2C0E19C-8669-9845-30BC-19100FA8EC18}"/>
                </a:ext>
              </a:extLst>
            </p:cNvPr>
            <p:cNvSpPr/>
            <p:nvPr/>
          </p:nvSpPr>
          <p:spPr>
            <a:xfrm>
              <a:off x="6491481" y="4517980"/>
              <a:ext cx="720080" cy="17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19" name="Google Shape;719;p74">
            <a:extLst>
              <a:ext uri="{FF2B5EF4-FFF2-40B4-BE49-F238E27FC236}">
                <a16:creationId xmlns:a16="http://schemas.microsoft.com/office/drawing/2014/main" id="{8248F56F-EE6F-4D8C-4037-C11526D37585}"/>
              </a:ext>
            </a:extLst>
          </p:cNvPr>
          <p:cNvSpPr/>
          <p:nvPr/>
        </p:nvSpPr>
        <p:spPr>
          <a:xfrm>
            <a:off x="5373358" y="1233200"/>
            <a:ext cx="6334937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94" tIns="33788" rIns="67594" bIns="33788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Fórum Gestor 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</a:pP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 </a:t>
            </a: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Instância deliberativa de coordenação do programa</a:t>
            </a: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.</a:t>
            </a:r>
          </a:p>
          <a:p>
            <a:pPr marL="354013" algn="just">
              <a:spcBef>
                <a:spcPts val="600"/>
              </a:spcBef>
              <a:buClr>
                <a:srgbClr val="000000"/>
              </a:buClr>
              <a:buSzPts val="2200"/>
            </a:pP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  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Fórum Executivo: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Instância de coordenação e consultiva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Secretariar o Fórum Gestor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</a:rPr>
              <a:t>Coordenar e executar atividades de natureza operacional da implementação do PNSR:</a:t>
            </a:r>
          </a:p>
        </p:txBody>
      </p:sp>
      <p:sp>
        <p:nvSpPr>
          <p:cNvPr id="20" name="Seta: Pentágono 19">
            <a:extLst>
              <a:ext uri="{FF2B5EF4-FFF2-40B4-BE49-F238E27FC236}">
                <a16:creationId xmlns:a16="http://schemas.microsoft.com/office/drawing/2014/main" id="{3ED8C85F-C298-0985-0780-F8BBA54503D0}"/>
              </a:ext>
            </a:extLst>
          </p:cNvPr>
          <p:cNvSpPr/>
          <p:nvPr/>
        </p:nvSpPr>
        <p:spPr>
          <a:xfrm>
            <a:off x="1218793" y="1780642"/>
            <a:ext cx="3496741" cy="1028055"/>
          </a:xfrm>
          <a:prstGeom prst="homePlate">
            <a:avLst>
              <a:gd name="adj" fmla="val 22071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eta: Divisa 20">
            <a:extLst>
              <a:ext uri="{FF2B5EF4-FFF2-40B4-BE49-F238E27FC236}">
                <a16:creationId xmlns:a16="http://schemas.microsoft.com/office/drawing/2014/main" id="{899FC231-3C12-4F2A-8BF8-204F875700F7}"/>
              </a:ext>
            </a:extLst>
          </p:cNvPr>
          <p:cNvSpPr/>
          <p:nvPr/>
        </p:nvSpPr>
        <p:spPr>
          <a:xfrm>
            <a:off x="4715534" y="1801859"/>
            <a:ext cx="486054" cy="967536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3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0" y="740123"/>
            <a:ext cx="899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>
                <a:solidFill>
                  <a:srgbClr val="C86750"/>
                </a:solidFill>
              </a:rPr>
              <a:t>Gestão do Programa – Arranjo Institucional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45E39120-7BAA-D180-2BC9-97F24E664785}"/>
              </a:ext>
            </a:extLst>
          </p:cNvPr>
          <p:cNvGrpSpPr/>
          <p:nvPr/>
        </p:nvGrpSpPr>
        <p:grpSpPr>
          <a:xfrm>
            <a:off x="1323202" y="1899546"/>
            <a:ext cx="2927299" cy="3152963"/>
            <a:chOff x="4776047" y="3247851"/>
            <a:chExt cx="2587337" cy="2655102"/>
          </a:xfrm>
        </p:grpSpPr>
        <p:pic>
          <p:nvPicPr>
            <p:cNvPr id="3" name="Google Shape;709;p73">
              <a:extLst>
                <a:ext uri="{FF2B5EF4-FFF2-40B4-BE49-F238E27FC236}">
                  <a16:creationId xmlns:a16="http://schemas.microsoft.com/office/drawing/2014/main" id="{90EC7C95-8FAD-7A4B-CC62-2C241F65B5C2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265" b="7777"/>
            <a:stretch/>
          </p:blipFill>
          <p:spPr>
            <a:xfrm>
              <a:off x="4776047" y="3247851"/>
              <a:ext cx="2587337" cy="2655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9619D43-BB4A-5D71-DECE-5783DE9DBF48}"/>
                </a:ext>
              </a:extLst>
            </p:cNvPr>
            <p:cNvSpPr/>
            <p:nvPr/>
          </p:nvSpPr>
          <p:spPr>
            <a:xfrm>
              <a:off x="6452983" y="3707897"/>
              <a:ext cx="720080" cy="17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A3FB6B0-6180-01E9-72C6-34A97044D807}"/>
                </a:ext>
              </a:extLst>
            </p:cNvPr>
            <p:cNvSpPr/>
            <p:nvPr/>
          </p:nvSpPr>
          <p:spPr>
            <a:xfrm>
              <a:off x="6264379" y="3532348"/>
              <a:ext cx="720080" cy="17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2C0E19C-8669-9845-30BC-19100FA8EC18}"/>
                </a:ext>
              </a:extLst>
            </p:cNvPr>
            <p:cNvSpPr/>
            <p:nvPr/>
          </p:nvSpPr>
          <p:spPr>
            <a:xfrm>
              <a:off x="6491481" y="4517980"/>
              <a:ext cx="720080" cy="17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19" name="Google Shape;719;p74">
            <a:extLst>
              <a:ext uri="{FF2B5EF4-FFF2-40B4-BE49-F238E27FC236}">
                <a16:creationId xmlns:a16="http://schemas.microsoft.com/office/drawing/2014/main" id="{8248F56F-EE6F-4D8C-4037-C11526D37585}"/>
              </a:ext>
            </a:extLst>
          </p:cNvPr>
          <p:cNvSpPr/>
          <p:nvPr/>
        </p:nvSpPr>
        <p:spPr>
          <a:xfrm>
            <a:off x="5373359" y="1233200"/>
            <a:ext cx="6051392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94" tIns="33788" rIns="67594" bIns="33788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dk1"/>
                </a:solidFill>
                <a:cs typeface="Arial" panose="020B0604020202020204" pitchFamily="34" charset="0"/>
                <a:sym typeface="Calibri"/>
              </a:rPr>
              <a:t>Instâncias colegiadas, vinculadas ao Governo Estadual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  <a:ea typeface="Calibri"/>
                <a:cs typeface="Arial" panose="020B0604020202020204" pitchFamily="34" charset="0"/>
                <a:sym typeface="Calibri"/>
              </a:rPr>
              <a:t>Promover a </a:t>
            </a: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política estadual de saneamento rural</a:t>
            </a: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</a:rPr>
              <a:t>, em colaboração com a União e os municípios</a:t>
            </a:r>
          </a:p>
          <a:p>
            <a:pPr marL="354013" algn="just">
              <a:spcBef>
                <a:spcPts val="600"/>
              </a:spcBef>
              <a:buClr>
                <a:srgbClr val="000000"/>
              </a:buClr>
              <a:buSzPts val="2200"/>
            </a:pP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Composição:</a:t>
            </a:r>
          </a:p>
          <a:p>
            <a:pPr marL="536575" indent="-182563" algn="just">
              <a:spcBef>
                <a:spcPts val="600"/>
              </a:spcBef>
              <a:buClr>
                <a:schemeClr val="dk1"/>
              </a:buClr>
              <a:buSzPts val="2000"/>
              <a:buFont typeface="Noto Sans Symbols"/>
              <a:buChar char="▪"/>
              <a:tabLst>
                <a:tab pos="628650" algn="l"/>
              </a:tabLst>
            </a:pPr>
            <a:r>
              <a:rPr lang="pt-BR" sz="20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Gestores estaduais</a:t>
            </a:r>
          </a:p>
          <a:p>
            <a:pPr marL="536575" indent="-182563" algn="just">
              <a:spcBef>
                <a:spcPts val="600"/>
              </a:spcBef>
              <a:buClr>
                <a:schemeClr val="dk1"/>
              </a:buClr>
              <a:buSzPts val="2000"/>
              <a:buFont typeface="Noto Sans Symbols"/>
              <a:buChar char="▪"/>
              <a:tabLst>
                <a:tab pos="628650" algn="l"/>
              </a:tabLst>
            </a:pPr>
            <a:r>
              <a:rPr lang="pt-BR" sz="20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Representantes de órgãos federais com sede nos estados</a:t>
            </a:r>
          </a:p>
          <a:p>
            <a:pPr marL="536575" indent="-182563" algn="just">
              <a:spcBef>
                <a:spcPts val="600"/>
              </a:spcBef>
              <a:buClr>
                <a:schemeClr val="dk1"/>
              </a:buClr>
              <a:buSzPts val="2000"/>
              <a:buFont typeface="Noto Sans Symbols"/>
              <a:buChar char="▪"/>
              <a:tabLst>
                <a:tab pos="628650" algn="l"/>
              </a:tabLst>
            </a:pPr>
            <a:r>
              <a:rPr lang="pt-BR" sz="20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Entidades prestadoras de serviços de saneamento </a:t>
            </a:r>
          </a:p>
          <a:p>
            <a:pPr marL="536575" indent="-182563" algn="just">
              <a:spcBef>
                <a:spcPts val="600"/>
              </a:spcBef>
              <a:buClr>
                <a:schemeClr val="dk1"/>
              </a:buClr>
              <a:buSzPts val="2000"/>
              <a:buFont typeface="Noto Sans Symbols"/>
              <a:buChar char="▪"/>
              <a:tabLst>
                <a:tab pos="628650" algn="l"/>
              </a:tabLst>
            </a:pPr>
            <a:r>
              <a:rPr lang="pt-BR" sz="2000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Sociedade civil organizada</a:t>
            </a:r>
            <a:endParaRPr sz="2000" dirty="0">
              <a:solidFill>
                <a:schemeClr val="dk1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Seta: Pentágono 19">
            <a:extLst>
              <a:ext uri="{FF2B5EF4-FFF2-40B4-BE49-F238E27FC236}">
                <a16:creationId xmlns:a16="http://schemas.microsoft.com/office/drawing/2014/main" id="{3ED8C85F-C298-0985-0780-F8BBA54503D0}"/>
              </a:ext>
            </a:extLst>
          </p:cNvPr>
          <p:cNvSpPr/>
          <p:nvPr/>
        </p:nvSpPr>
        <p:spPr>
          <a:xfrm>
            <a:off x="1218793" y="2893810"/>
            <a:ext cx="3496741" cy="1028055"/>
          </a:xfrm>
          <a:prstGeom prst="homePlate">
            <a:avLst>
              <a:gd name="adj" fmla="val 22071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eta: Divisa 20">
            <a:extLst>
              <a:ext uri="{FF2B5EF4-FFF2-40B4-BE49-F238E27FC236}">
                <a16:creationId xmlns:a16="http://schemas.microsoft.com/office/drawing/2014/main" id="{899FC231-3C12-4F2A-8BF8-204F875700F7}"/>
              </a:ext>
            </a:extLst>
          </p:cNvPr>
          <p:cNvSpPr/>
          <p:nvPr/>
        </p:nvSpPr>
        <p:spPr>
          <a:xfrm>
            <a:off x="4715534" y="2915027"/>
            <a:ext cx="486054" cy="967536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9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BE27B72-EB57-8B97-C63C-CB968B4FD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EE9E4"/>
              </a:clrFrom>
              <a:clrTo>
                <a:srgbClr val="CE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6019902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875D45-FD5B-BE24-5E3E-25187BF19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06079"/>
              </a:clrFrom>
              <a:clrTo>
                <a:srgbClr val="1060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-8411"/>
            <a:ext cx="12191238" cy="83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BB0CA9-67D6-A75B-A7DF-676FA8D59E1D}"/>
              </a:ext>
            </a:extLst>
          </p:cNvPr>
          <p:cNvSpPr txBox="1"/>
          <p:nvPr/>
        </p:nvSpPr>
        <p:spPr>
          <a:xfrm>
            <a:off x="0" y="740123"/>
            <a:ext cx="899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>
                <a:solidFill>
                  <a:srgbClr val="C86750"/>
                </a:solidFill>
              </a:rPr>
              <a:t>Gestão do Programa – Arranjo Institucional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45979E9-B65F-F945-F0E5-1B5BC38B3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72" y="5832613"/>
            <a:ext cx="1869513" cy="85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45E39120-7BAA-D180-2BC9-97F24E664785}"/>
              </a:ext>
            </a:extLst>
          </p:cNvPr>
          <p:cNvGrpSpPr/>
          <p:nvPr/>
        </p:nvGrpSpPr>
        <p:grpSpPr>
          <a:xfrm>
            <a:off x="1323202" y="1899546"/>
            <a:ext cx="2927299" cy="3152963"/>
            <a:chOff x="4776047" y="3247851"/>
            <a:chExt cx="2587337" cy="2655102"/>
          </a:xfrm>
        </p:grpSpPr>
        <p:pic>
          <p:nvPicPr>
            <p:cNvPr id="3" name="Google Shape;709;p73">
              <a:extLst>
                <a:ext uri="{FF2B5EF4-FFF2-40B4-BE49-F238E27FC236}">
                  <a16:creationId xmlns:a16="http://schemas.microsoft.com/office/drawing/2014/main" id="{90EC7C95-8FAD-7A4B-CC62-2C241F65B5C2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265" b="7777"/>
            <a:stretch/>
          </p:blipFill>
          <p:spPr>
            <a:xfrm>
              <a:off x="4776047" y="3247851"/>
              <a:ext cx="2587337" cy="2655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9619D43-BB4A-5D71-DECE-5783DE9DBF48}"/>
                </a:ext>
              </a:extLst>
            </p:cNvPr>
            <p:cNvSpPr/>
            <p:nvPr/>
          </p:nvSpPr>
          <p:spPr>
            <a:xfrm>
              <a:off x="6452983" y="3707897"/>
              <a:ext cx="720080" cy="17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A3FB6B0-6180-01E9-72C6-34A97044D807}"/>
                </a:ext>
              </a:extLst>
            </p:cNvPr>
            <p:cNvSpPr/>
            <p:nvPr/>
          </p:nvSpPr>
          <p:spPr>
            <a:xfrm>
              <a:off x="6264379" y="3532348"/>
              <a:ext cx="720080" cy="17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2C0E19C-8669-9845-30BC-19100FA8EC18}"/>
                </a:ext>
              </a:extLst>
            </p:cNvPr>
            <p:cNvSpPr/>
            <p:nvPr/>
          </p:nvSpPr>
          <p:spPr>
            <a:xfrm>
              <a:off x="6491481" y="4517980"/>
              <a:ext cx="720080" cy="170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20" name="Seta: Pentágono 19">
            <a:extLst>
              <a:ext uri="{FF2B5EF4-FFF2-40B4-BE49-F238E27FC236}">
                <a16:creationId xmlns:a16="http://schemas.microsoft.com/office/drawing/2014/main" id="{3ED8C85F-C298-0985-0780-F8BBA54503D0}"/>
              </a:ext>
            </a:extLst>
          </p:cNvPr>
          <p:cNvSpPr/>
          <p:nvPr/>
        </p:nvSpPr>
        <p:spPr>
          <a:xfrm>
            <a:off x="1218792" y="3973268"/>
            <a:ext cx="3496741" cy="1130862"/>
          </a:xfrm>
          <a:prstGeom prst="homePlate">
            <a:avLst>
              <a:gd name="adj" fmla="val 22071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eta: Divisa 20">
            <a:extLst>
              <a:ext uri="{FF2B5EF4-FFF2-40B4-BE49-F238E27FC236}">
                <a16:creationId xmlns:a16="http://schemas.microsoft.com/office/drawing/2014/main" id="{899FC231-3C12-4F2A-8BF8-204F875700F7}"/>
              </a:ext>
            </a:extLst>
          </p:cNvPr>
          <p:cNvSpPr/>
          <p:nvPr/>
        </p:nvSpPr>
        <p:spPr>
          <a:xfrm>
            <a:off x="4715533" y="3997512"/>
            <a:ext cx="486054" cy="1064290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14" name="Google Shape;719;p74">
            <a:extLst>
              <a:ext uri="{FF2B5EF4-FFF2-40B4-BE49-F238E27FC236}">
                <a16:creationId xmlns:a16="http://schemas.microsoft.com/office/drawing/2014/main" id="{8248F56F-EE6F-4D8C-4037-C11526D37585}"/>
              </a:ext>
            </a:extLst>
          </p:cNvPr>
          <p:cNvSpPr/>
          <p:nvPr/>
        </p:nvSpPr>
        <p:spPr>
          <a:xfrm>
            <a:off x="5373358" y="1233200"/>
            <a:ext cx="6334937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94" tIns="33788" rIns="67594" bIns="33788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Município: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 </a:t>
            </a: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Implementar a agenda de ações de saneamento rural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Interagir com o fórum estadual  do PNSR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Comunidades: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</a:rPr>
              <a:t>Organizar e assumir compromissos para promover a sustentabilidade do saneamento rural em suas comunidades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</a:rPr>
              <a:t>Acompanhar e monitorar a elaboração, revisão e implantação  do planejamento das ações de saneamento rural.</a:t>
            </a:r>
          </a:p>
        </p:txBody>
      </p:sp>
    </p:spTree>
    <p:extLst>
      <p:ext uri="{BB962C8B-B14F-4D97-AF65-F5344CB8AC3E}">
        <p14:creationId xmlns:p14="http://schemas.microsoft.com/office/powerpoint/2010/main" val="3237920870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PowerPoint-VIConferenciaLATINOS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sitivas PowerPoint_LATINOSAN.pptx" id="{ABEDD990-E443-41CA-9B83-56C33665FA86}" vid="{83BE819E-F21A-4AB5-82DA-662B0D89EE6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</TotalTime>
  <Words>1172</Words>
  <Application>Microsoft Office PowerPoint</Application>
  <PresentationFormat>Panorámica</PresentationFormat>
  <Paragraphs>135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Noto Sans Symbols</vt:lpstr>
      <vt:lpstr>Open Sans</vt:lpstr>
      <vt:lpstr>Wingdings</vt:lpstr>
      <vt:lpstr>Plantilla PowerPoint-VIConferenciaLATINOSAN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BernardoA</dc:creator>
  <cp:lastModifiedBy>Cesarina Quintana</cp:lastModifiedBy>
  <cp:revision>105</cp:revision>
  <dcterms:created xsi:type="dcterms:W3CDTF">2022-09-21T14:43:22Z</dcterms:created>
  <dcterms:modified xsi:type="dcterms:W3CDTF">2022-10-13T03:35:38Z</dcterms:modified>
</cp:coreProperties>
</file>