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9" r:id="rId3"/>
    <p:sldId id="269" r:id="rId4"/>
    <p:sldId id="263" r:id="rId5"/>
    <p:sldId id="260" r:id="rId6"/>
    <p:sldId id="267" r:id="rId7"/>
    <p:sldId id="270" r:id="rId8"/>
    <p:sldId id="271" r:id="rId9"/>
    <p:sldId id="274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4BF"/>
    <a:srgbClr val="CEE9E4"/>
    <a:srgbClr val="C5E0DC"/>
    <a:srgbClr val="C86750"/>
    <a:srgbClr val="DE9292"/>
    <a:srgbClr val="165C78"/>
    <a:srgbClr val="1A6D8E"/>
    <a:srgbClr val="196A8B"/>
    <a:srgbClr val="13607B"/>
    <a:srgbClr val="DB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24" y="-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4D1A3-A3C6-497A-99A1-36DB706526A0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424F2-893D-42AE-9201-8B0DA48513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072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Esta dispositiva sirve como Pantalla inicial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896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Hoja de vida del expositor/a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>
                <a:solidFill>
                  <a:prstClr val="black"/>
                </a:solidFill>
              </a:rPr>
              <a:pPr/>
              <a:t>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4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Esta dispositiva sirve como caratula principal de la presentación. Podrán cambiar la fotografía por una de su preferencia, ya sea vertical u horizontal.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7219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4914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Sub diapositiva, con opción a incluir epígrafes, fotos verticales y texto complementario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220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>
                <a:solidFill>
                  <a:prstClr val="black"/>
                </a:solidFill>
              </a:rPr>
              <a:pPr/>
              <a:t>6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9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>
                <a:solidFill>
                  <a:prstClr val="black"/>
                </a:solidFill>
              </a:rPr>
              <a:pPr/>
              <a:t>7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9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Diapositiva para Subtítulos Nivel 1, con presencia de fotografía y caja de texto. Si requieren la foto puede ser reemplazad por otra o por un gráfico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424F2-893D-42AE-9201-8B0DA485137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7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F7893-CD9E-1FD9-2E1E-28047CEA2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E692A-0EA2-C93F-F95C-52DF7843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193EE3-7A86-5A30-9A84-1E7B6EF8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8D207-CE2A-2D7D-FA12-4A8DCB22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D8F885-C802-8BCA-27DC-1E02A1C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066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FF284-077A-6A91-ECE4-C4EAD964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DF0290-C6CB-47B4-A4C6-396EF2FD6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48EDD-4464-4B4F-C92E-0C5280E3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94B75-5E7B-C80C-F32A-B93AC955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42509-9F51-C066-7096-1AE05316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868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AA7392-ECAF-829A-28A7-B917D9B0B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55E2F2-2D74-168B-7E8B-FC2A2F2DF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F4A6E-2A46-A1FD-B4AE-7EFAD40D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16BDB6-0625-193A-E834-9BE6CB9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64F3FD-7F3D-7F17-46CA-F27C4680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080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F7893-CD9E-1FD9-2E1E-28047CEA2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E692A-0EA2-C93F-F95C-52DF7843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193EE3-7A86-5A30-9A84-1E7B6EF8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8D207-CE2A-2D7D-FA12-4A8DCB22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D8F885-C802-8BCA-27DC-1E02A1C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2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B4A77-64EA-959B-CE7E-C49BC7E8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43C51F-6DAA-CAB7-9F22-124E6251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A68C37-2D66-8381-1894-E33C5CFC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66AA66-7AF8-750A-BB14-8987F1AA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5A99AF-F0E9-EF36-8476-72A2C279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68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2D21A-5A44-587B-9DF8-572AB5B7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4F17BE-1E33-53FA-273B-E1F65CC07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15822-39F0-4380-4062-45E3DC2E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2D2B70-77A4-7003-640C-C2F42347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94BBFF-7EB4-008D-1939-14048089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C0F62-58A8-67CF-0E63-DC18C02B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13632E-D9D5-BC68-D518-36915123B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98FE89-3A8B-3B98-EAFE-7238A173B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959192-103A-9AB9-83A6-A492802A6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3FAF07-AF7E-D76F-710C-E16D49C08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4B7B7E-E60E-D9D6-F665-B1134B0C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93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5C3DF-C584-4964-A5C6-AA2AEC6C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44B72C-2351-9B8D-3745-5023A71A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3B3E67-10AA-BCEC-AD39-060B22771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609BE1-4494-D066-223B-18D6B6B96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E4DD98-A6F4-EA88-7402-71F479A5F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DDCA00-85BF-10B9-7F2F-B61BA83E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A73792-A8AB-F7C6-FAE0-E7E2319F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32D668-A39A-8D01-DAC4-36E00E4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53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8B33F-0DA2-0FED-B4A3-BC6B0783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AE0991-250E-B871-F012-CE35CC43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E03777-44E9-D581-7A7F-F71A2206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FEEFAD-87EB-54DE-3A07-8C0FD4A6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12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987B342-2711-11BF-0A01-4AE231F7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C0C3C2-044E-0165-4BB0-29FDA21C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907F1-98D0-191B-AAED-FCD5B8C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98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A77B4-CDD0-24CF-02FE-4B30C04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7534D-F291-6D20-E922-59501120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BCF604-9582-3355-0B5A-BE916D497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D827F-0980-AF3A-2927-EFCAD491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EF9B06-BBFB-9333-3499-69D6E56E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647D5D-BC90-B246-F80E-86E4432C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7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B4A77-64EA-959B-CE7E-C49BC7E8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43C51F-6DAA-CAB7-9F22-124E6251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A68C37-2D66-8381-1894-E33C5CFC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66AA66-7AF8-750A-BB14-8987F1AA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5A99AF-F0E9-EF36-8476-72A2C279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076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45159-28E0-0D2D-8733-569A3DBC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4B0369-39D8-9324-3A53-69A3D9C3A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B4423A-6E30-1F21-3A55-70F077357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47A116-A7C8-AFA1-374C-986AAC79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073CA-96AE-0FE1-7224-AEB91084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237D47-EA26-B813-56F1-334CD3F2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86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FF284-077A-6A91-ECE4-C4EAD964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DF0290-C6CB-47B4-A4C6-396EF2FD6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48EDD-4464-4B4F-C92E-0C5280E3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94B75-5E7B-C80C-F32A-B93AC955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42509-9F51-C066-7096-1AE05316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75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AA7392-ECAF-829A-28A7-B917D9B0B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55E2F2-2D74-168B-7E8B-FC2A2F2DF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F4A6E-2A46-A1FD-B4AE-7EFAD40D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16BDB6-0625-193A-E834-9BE6CB9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64F3FD-7F3D-7F17-46CA-F27C4680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1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2D21A-5A44-587B-9DF8-572AB5B7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4F17BE-1E33-53FA-273B-E1F65CC07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15822-39F0-4380-4062-45E3DC2E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2D2B70-77A4-7003-640C-C2F42347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94BBFF-7EB4-008D-1939-14048089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23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C0F62-58A8-67CF-0E63-DC18C02B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13632E-D9D5-BC68-D518-36915123B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98FE89-3A8B-3B98-EAFE-7238A173B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959192-103A-9AB9-83A6-A492802A6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3FAF07-AF7E-D76F-710C-E16D49C08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4B7B7E-E60E-D9D6-F665-B1134B0C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553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5C3DF-C584-4964-A5C6-AA2AEC6C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44B72C-2351-9B8D-3745-5023A71A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3B3E67-10AA-BCEC-AD39-060B22771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609BE1-4494-D066-223B-18D6B6B96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E4DD98-A6F4-EA88-7402-71F479A5F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DDCA00-85BF-10B9-7F2F-B61BA83E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A73792-A8AB-F7C6-FAE0-E7E2319F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32D668-A39A-8D01-DAC4-36E00E4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216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8B33F-0DA2-0FED-B4A3-BC6B0783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AE0991-250E-B871-F012-CE35CC43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E03777-44E9-D581-7A7F-F71A2206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FEEFAD-87EB-54DE-3A07-8C0FD4A6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22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987B342-2711-11BF-0A01-4AE231F7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C0C3C2-044E-0165-4BB0-29FDA21C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907F1-98D0-191B-AAED-FCD5B8C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604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A77B4-CDD0-24CF-02FE-4B30C04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7534D-F291-6D20-E922-59501120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BCF604-9582-3355-0B5A-BE916D497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D827F-0980-AF3A-2927-EFCAD491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EF9B06-BBFB-9333-3499-69D6E56E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647D5D-BC90-B246-F80E-86E4432C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445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45159-28E0-0D2D-8733-569A3DBC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4B0369-39D8-9324-3A53-69A3D9C3A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B4423A-6E30-1F21-3A55-70F077357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47A116-A7C8-AFA1-374C-986AAC79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073CA-96AE-0FE1-7224-AEB91084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237D47-EA26-B813-56F1-334CD3F2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406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7F1F7F-0E1D-FCE6-6524-7C6926A0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87D9C-D602-6A0E-3980-0D652003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B7F585-7E38-83E1-D05C-5ABCA05D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84082-065E-4354-8A63-6EDF70C80D81}" type="datetimeFigureOut">
              <a:rPr lang="es-MX" smtClean="0"/>
              <a:t>08/10/2022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C68B9-CC15-B4A9-39CE-36EF57263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228FD-1124-2D5B-883F-A3AD2566F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83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7F1F7F-0E1D-FCE6-6524-7C6926A0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87D9C-D602-6A0E-3980-0D652003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B7F585-7E38-83E1-D05C-5ABCA05D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84082-065E-4354-8A63-6EDF70C80D8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08/10/2022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C68B9-CC15-B4A9-39CE-36EF57263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228FD-1124-2D5B-883F-A3AD2566F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25F1B-DF0B-47CC-A62B-1A189E99794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3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3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2B6B17-2ED0-A23C-C6E4-81A5EEE01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12191238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F4A59A-4570-783E-72E3-DD3E781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3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3CF584A9-9CBE-A534-87F9-1AC93FC27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2058" r="43" b="2034"/>
          <a:stretch/>
        </p:blipFill>
        <p:spPr>
          <a:xfrm rot="10800000">
            <a:off x="5" y="1337458"/>
            <a:ext cx="12191995" cy="251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4478078-3F85-1835-2337-8E38EEA1E92D}"/>
              </a:ext>
            </a:extLst>
          </p:cNvPr>
          <p:cNvSpPr/>
          <p:nvPr/>
        </p:nvSpPr>
        <p:spPr>
          <a:xfrm>
            <a:off x="4447257" y="496957"/>
            <a:ext cx="6843595" cy="5392855"/>
          </a:xfrm>
          <a:prstGeom prst="rect">
            <a:avLst/>
          </a:prstGeom>
          <a:solidFill>
            <a:srgbClr val="16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5E7DCF-3C3D-A0C0-20D2-3ED1D337DF68}"/>
              </a:ext>
            </a:extLst>
          </p:cNvPr>
          <p:cNvSpPr txBox="1"/>
          <p:nvPr/>
        </p:nvSpPr>
        <p:spPr>
          <a:xfrm>
            <a:off x="655982" y="4787169"/>
            <a:ext cx="724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dirty="0">
                <a:solidFill>
                  <a:srgbClr val="13607B"/>
                </a:solidFill>
              </a:rPr>
              <a:t>Ing. Carlos</a:t>
            </a:r>
            <a:endParaRPr lang="es-MX" sz="2400" b="1" dirty="0">
              <a:solidFill>
                <a:srgbClr val="13607B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18BD3DE-8662-65BF-E2E9-4A82014F9BF9}"/>
              </a:ext>
            </a:extLst>
          </p:cNvPr>
          <p:cNvSpPr txBox="1"/>
          <p:nvPr/>
        </p:nvSpPr>
        <p:spPr>
          <a:xfrm>
            <a:off x="619217" y="5194409"/>
            <a:ext cx="724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200" b="1" dirty="0">
                <a:solidFill>
                  <a:srgbClr val="13607B"/>
                </a:solidFill>
              </a:rPr>
              <a:t>CALDERON NISHIDA</a:t>
            </a:r>
            <a:endParaRPr lang="es-MX" sz="3200" b="1" dirty="0">
              <a:solidFill>
                <a:srgbClr val="13607B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E0ADB4-A133-83A3-A181-3E01E84783B1}"/>
              </a:ext>
            </a:extLst>
          </p:cNvPr>
          <p:cNvSpPr txBox="1"/>
          <p:nvPr/>
        </p:nvSpPr>
        <p:spPr>
          <a:xfrm>
            <a:off x="4845864" y="686525"/>
            <a:ext cx="6121657" cy="525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s-BO" b="1" dirty="0">
                <a:solidFill>
                  <a:prstClr val="white"/>
                </a:solidFill>
              </a:rPr>
              <a:t>Director Ejecutivo del Programa Nacional de Saneamiento Rural del Ministerio de Vivienda Construcción y Saneamiento</a:t>
            </a:r>
          </a:p>
          <a:p>
            <a:pPr>
              <a:spcBef>
                <a:spcPts val="200"/>
              </a:spcBef>
            </a:pPr>
            <a:endParaRPr lang="es-BO" b="1" dirty="0">
              <a:solidFill>
                <a:prstClr val="white"/>
              </a:solidFill>
            </a:endParaRPr>
          </a:p>
          <a:p>
            <a:pPr>
              <a:spcBef>
                <a:spcPts val="200"/>
              </a:spcBef>
            </a:pPr>
            <a:r>
              <a:rPr lang="es-MX" dirty="0">
                <a:solidFill>
                  <a:prstClr val="white"/>
                </a:solidFill>
              </a:rPr>
              <a:t>Ingeniero con maestría en Administración Estratégica. Diplomado en Gerencia de Proyectos PMBOK en el Programa de Alta Gerencia y en Micro Finanzas de </a:t>
            </a:r>
            <a:r>
              <a:rPr lang="es-MX" dirty="0" err="1">
                <a:solidFill>
                  <a:prstClr val="white"/>
                </a:solidFill>
              </a:rPr>
              <a:t>Esan</a:t>
            </a:r>
            <a:r>
              <a:rPr lang="es-MX" dirty="0">
                <a:solidFill>
                  <a:prstClr val="white"/>
                </a:solidFill>
              </a:rPr>
              <a:t>.</a:t>
            </a:r>
          </a:p>
          <a:p>
            <a:pPr>
              <a:spcBef>
                <a:spcPts val="200"/>
              </a:spcBef>
            </a:pPr>
            <a:endParaRPr lang="es-MX" dirty="0">
              <a:solidFill>
                <a:prstClr val="white"/>
              </a:solidFill>
            </a:endParaRPr>
          </a:p>
          <a:p>
            <a:pPr>
              <a:spcBef>
                <a:spcPts val="200"/>
              </a:spcBef>
            </a:pPr>
            <a:r>
              <a:rPr lang="es-MX" dirty="0">
                <a:solidFill>
                  <a:prstClr val="white"/>
                </a:solidFill>
              </a:rPr>
              <a:t>Consultor senior. Especialista en la Gerencia de Proyectos de Desarrollo Rural, Agua y Saneamiento, de Desarrollo Productivo </a:t>
            </a:r>
            <a:r>
              <a:rPr lang="es-MX" dirty="0" err="1">
                <a:solidFill>
                  <a:prstClr val="white"/>
                </a:solidFill>
              </a:rPr>
              <a:t>Agricol</a:t>
            </a:r>
            <a:r>
              <a:rPr lang="es-MX" dirty="0">
                <a:solidFill>
                  <a:prstClr val="white"/>
                </a:solidFill>
              </a:rPr>
              <a:t>, Pecuarios, agronegocios. Planes de Negocio de Proyectos en el marco de Invierte PE financiados por el BID, JICA y proyectos en el marco de incentivos no reembolsables y Reconversión Productiva, Monitoreo y Evaluación de Programas de Compensación para la Competitividad, Agua y Saneamiento Rural. Banca y Microfinanzas. </a:t>
            </a:r>
          </a:p>
          <a:p>
            <a:pPr>
              <a:spcBef>
                <a:spcPts val="200"/>
              </a:spcBef>
            </a:pPr>
            <a:endParaRPr lang="es-MX" dirty="0">
              <a:solidFill>
                <a:prstClr val="white"/>
              </a:solidFill>
            </a:endParaRPr>
          </a:p>
          <a:p>
            <a:pPr>
              <a:spcBef>
                <a:spcPts val="200"/>
              </a:spcBef>
            </a:pPr>
            <a:endParaRPr lang="es-MX" dirty="0">
              <a:solidFill>
                <a:prstClr val="white"/>
              </a:solidFill>
            </a:endParaRPr>
          </a:p>
          <a:p>
            <a:pPr>
              <a:spcBef>
                <a:spcPts val="200"/>
              </a:spcBef>
            </a:pPr>
            <a:endParaRPr lang="es-MX" dirty="0">
              <a:solidFill>
                <a:prstClr val="white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5221321-5967-D4B5-F8D1-4E0B177F6A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2"/>
          <a:stretch/>
        </p:blipFill>
        <p:spPr>
          <a:xfrm>
            <a:off x="9568344" y="4764013"/>
            <a:ext cx="2173082" cy="214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1FDE0EC-CE0A-597E-C366-50AE3645A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48" y="2177956"/>
            <a:ext cx="2550538" cy="25191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500" y1="40333" x2="51500" y2="40333"/>
                        <a14:foregroundMark x1="55167" y1="36167" x2="49333" y2="56667"/>
                        <a14:foregroundMark x1="46000" y1="35500" x2="40500" y2="62000"/>
                        <a14:foregroundMark x1="54667" y1="37167" x2="49667" y2="60667"/>
                        <a14:foregroundMark x1="42167" y1="35500" x2="67833" y2="34667"/>
                        <a14:foregroundMark x1="58833" y1="38000" x2="56333" y2="55000"/>
                        <a14:foregroundMark x1="58667" y1="34000" x2="41833" y2="33667"/>
                        <a14:foregroundMark x1="59000" y1="32333" x2="49833" y2="32500"/>
                        <a14:foregroundMark x1="43833" y1="33167" x2="50667" y2="32500"/>
                        <a14:foregroundMark x1="75500" y1="34333" x2="75500" y2="34333"/>
                        <a14:foregroundMark x1="77000" y1="34500" x2="77000" y2="34500"/>
                        <a14:foregroundMark x1="37333" y1="67167" x2="37333" y2="67167"/>
                        <a14:foregroundMark x1="26000" y1="65833" x2="37500" y2="66667"/>
                        <a14:foregroundMark x1="47000" y1="56500" x2="46000" y2="63667"/>
                        <a14:foregroundMark x1="56000" y1="54333" x2="55667" y2="64000"/>
                        <a14:foregroundMark x1="49667" y1="62833" x2="51167" y2="66833"/>
                        <a14:foregroundMark x1="57167" y1="64333" x2="42000" y2="64667"/>
                        <a14:foregroundMark x1="56500" y1="66333" x2="42333" y2="66667"/>
                        <a14:foregroundMark x1="46833" y1="67167" x2="40000" y2="66500"/>
                        <a14:foregroundMark x1="75333" y1="50000" x2="75333" y2="50000"/>
                      </a14:backgroundRemoval>
                    </a14:imgEffect>
                  </a14:imgLayer>
                </a14:imgProps>
              </a:ext>
            </a:extLst>
          </a:blip>
          <a:srcRect l="19328" t="25995" r="17138" b="28179"/>
          <a:stretch/>
        </p:blipFill>
        <p:spPr>
          <a:xfrm rot="21199473">
            <a:off x="2713217" y="4226091"/>
            <a:ext cx="1081738" cy="7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B4C50D00-9324-34CA-B619-D05B00F6E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792" y="5249180"/>
            <a:ext cx="12990135" cy="154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F782D8E-2AEF-D58A-CF49-D70500C6AC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092" y="5598452"/>
            <a:ext cx="8087471" cy="125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F8B66BD-6438-E6D7-7FAE-C1A9DB0897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12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E998C9E-2A68-7D13-CD79-7D89D396C0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968773"/>
            <a:ext cx="12192001" cy="287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A68C72D0-2F73-40C5-5A05-C0E9339E7798}"/>
              </a:ext>
            </a:extLst>
          </p:cNvPr>
          <p:cNvSpPr txBox="1"/>
          <p:nvPr/>
        </p:nvSpPr>
        <p:spPr>
          <a:xfrm>
            <a:off x="6028308" y="2288083"/>
            <a:ext cx="6083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6BB4BF"/>
                </a:solidFill>
              </a:rPr>
              <a:t>para la Profesionalización en la </a:t>
            </a:r>
            <a:endParaRPr lang="es-MX" sz="3000" b="1" dirty="0">
              <a:solidFill>
                <a:srgbClr val="6BB4BF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D9BE2BF-DC55-CCBD-59A4-3CCCEFA4452F}"/>
              </a:ext>
            </a:extLst>
          </p:cNvPr>
          <p:cNvSpPr txBox="1"/>
          <p:nvPr/>
        </p:nvSpPr>
        <p:spPr>
          <a:xfrm>
            <a:off x="5654191" y="2828289"/>
            <a:ext cx="6334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b="1" dirty="0">
                <a:solidFill>
                  <a:srgbClr val="165C78"/>
                </a:solidFill>
              </a:rPr>
              <a:t>Gestión de los Servicios de Agua y Saneamiento Rural</a:t>
            </a:r>
            <a:endParaRPr lang="es-MX" sz="3300" b="1" dirty="0">
              <a:solidFill>
                <a:srgbClr val="165C78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BB430F-4926-2E5C-2E6E-A1DA3B1FB14B}"/>
              </a:ext>
            </a:extLst>
          </p:cNvPr>
          <p:cNvSpPr txBox="1"/>
          <p:nvPr/>
        </p:nvSpPr>
        <p:spPr>
          <a:xfrm>
            <a:off x="4682399" y="1747254"/>
            <a:ext cx="78030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b="1" dirty="0">
                <a:solidFill>
                  <a:srgbClr val="C86750"/>
                </a:solidFill>
              </a:rPr>
              <a:t>Formalización de los Operadores Rurales</a:t>
            </a:r>
            <a:endParaRPr lang="es-MX" sz="3300" b="1" dirty="0">
              <a:solidFill>
                <a:srgbClr val="C8675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CC1F483-3434-2B87-134F-C23E0D1AC7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80" y="5366381"/>
            <a:ext cx="2648335" cy="120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3490" y="4221315"/>
            <a:ext cx="2961130" cy="54699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A04D361-C696-9672-2A70-7DAC2DAC28E8}"/>
              </a:ext>
            </a:extLst>
          </p:cNvPr>
          <p:cNvSpPr/>
          <p:nvPr/>
        </p:nvSpPr>
        <p:spPr>
          <a:xfrm>
            <a:off x="-23417" y="1892864"/>
            <a:ext cx="1652631" cy="1424886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7953808-CDDB-1B3F-F9E7-11F1D76857D5}"/>
              </a:ext>
            </a:extLst>
          </p:cNvPr>
          <p:cNvSpPr/>
          <p:nvPr/>
        </p:nvSpPr>
        <p:spPr>
          <a:xfrm>
            <a:off x="1300755" y="2619739"/>
            <a:ext cx="1652631" cy="1424886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5669920-DD91-5DF5-AEB0-4D85C5448749}"/>
              </a:ext>
            </a:extLst>
          </p:cNvPr>
          <p:cNvSpPr/>
          <p:nvPr/>
        </p:nvSpPr>
        <p:spPr>
          <a:xfrm>
            <a:off x="1669314" y="1234095"/>
            <a:ext cx="1652631" cy="1424886"/>
          </a:xfrm>
          <a:prstGeom prst="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99118-724D-505C-B5B6-5948B3627721}"/>
              </a:ext>
            </a:extLst>
          </p:cNvPr>
          <p:cNvSpPr/>
          <p:nvPr/>
        </p:nvSpPr>
        <p:spPr>
          <a:xfrm>
            <a:off x="2931250" y="2396725"/>
            <a:ext cx="1652631" cy="1424886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26E3A5D-5C1D-4AE0-08F5-DC8F34657206}"/>
              </a:ext>
            </a:extLst>
          </p:cNvPr>
          <p:cNvSpPr/>
          <p:nvPr/>
        </p:nvSpPr>
        <p:spPr>
          <a:xfrm>
            <a:off x="2311350" y="3782369"/>
            <a:ext cx="1652631" cy="1424886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4"/>
          <a:srcRect l="40774" t="20700" r="24578" b="16900"/>
          <a:stretch/>
        </p:blipFill>
        <p:spPr>
          <a:xfrm>
            <a:off x="3113741" y="2296396"/>
            <a:ext cx="1568658" cy="21188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5"/>
          <a:srcRect l="26454" t="5532" r="4540" b="20796"/>
          <a:stretch/>
        </p:blipFill>
        <p:spPr>
          <a:xfrm>
            <a:off x="1396954" y="837127"/>
            <a:ext cx="2094137" cy="17879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6"/>
          <a:srcRect l="30679" r="12716" b="36191"/>
          <a:stretch/>
        </p:blipFill>
        <p:spPr>
          <a:xfrm>
            <a:off x="2147706" y="3721166"/>
            <a:ext cx="3219718" cy="19489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7"/>
          <a:srcRect l="37950" t="39500" r="32501" b="19300"/>
          <a:stretch/>
        </p:blipFill>
        <p:spPr>
          <a:xfrm>
            <a:off x="-2" y="1865823"/>
            <a:ext cx="1454118" cy="1520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8"/>
          <a:srcRect l="26510" r="20200" b="24368"/>
          <a:stretch/>
        </p:blipFill>
        <p:spPr>
          <a:xfrm>
            <a:off x="1252428" y="2571866"/>
            <a:ext cx="1893194" cy="14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2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19902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-8411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DB726A6-0274-F31E-00B4-723FFCEA86BC}"/>
              </a:ext>
            </a:extLst>
          </p:cNvPr>
          <p:cNvSpPr txBox="1"/>
          <p:nvPr/>
        </p:nvSpPr>
        <p:spPr>
          <a:xfrm>
            <a:off x="1798923" y="1279187"/>
            <a:ext cx="8423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6BB4BF"/>
                </a:solidFill>
              </a:rPr>
              <a:t>saneamiento en el ámbito rural</a:t>
            </a:r>
            <a:endParaRPr lang="es-MX" sz="4400" dirty="0">
              <a:solidFill>
                <a:srgbClr val="6BB4BF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FBB0CA9-67D6-A75B-A7DF-676FA8D59E1D}"/>
              </a:ext>
            </a:extLst>
          </p:cNvPr>
          <p:cNvSpPr txBox="1"/>
          <p:nvPr/>
        </p:nvSpPr>
        <p:spPr>
          <a:xfrm>
            <a:off x="158058" y="606007"/>
            <a:ext cx="8844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800" b="1" dirty="0">
                <a:solidFill>
                  <a:srgbClr val="C8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Prestadores de servicios de</a:t>
            </a:r>
            <a:endParaRPr lang="es-MX" sz="4800" b="1" dirty="0">
              <a:solidFill>
                <a:srgbClr val="C867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B77190-D76A-63AD-8868-E4C4D2D57E28}"/>
              </a:ext>
            </a:extLst>
          </p:cNvPr>
          <p:cNvSpPr txBox="1"/>
          <p:nvPr/>
        </p:nvSpPr>
        <p:spPr>
          <a:xfrm>
            <a:off x="3897762" y="2032717"/>
            <a:ext cx="403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MX" sz="2000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57DC05F-1A6C-262D-C6D8-994BB3C30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2497" y="2087522"/>
            <a:ext cx="331268" cy="390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ángulo redondeado 13"/>
          <p:cNvSpPr/>
          <p:nvPr/>
        </p:nvSpPr>
        <p:spPr>
          <a:xfrm>
            <a:off x="7123726" y="2153549"/>
            <a:ext cx="4684115" cy="3386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341635" y="2153549"/>
            <a:ext cx="437642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Las municipalidades son las responsables de garantizar la prestación de los servicios  de saneamiento en condiciones de eficiencia, sostenibilidad y calidad. </a:t>
            </a:r>
          </a:p>
          <a:p>
            <a:endParaRPr lang="es-ES" dirty="0"/>
          </a:p>
          <a:p>
            <a:r>
              <a:rPr lang="es-ES" dirty="0"/>
              <a:t>En el ámbito rural, las municipalidades </a:t>
            </a:r>
            <a:r>
              <a:rPr lang="es-ES" b="1" dirty="0"/>
              <a:t>delegan esta responsabilidad</a:t>
            </a:r>
            <a:r>
              <a:rPr lang="es-ES" dirty="0"/>
              <a:t> a las </a:t>
            </a:r>
            <a:r>
              <a:rPr lang="es-ES" b="1" dirty="0"/>
              <a:t>organizaciones comunales </a:t>
            </a:r>
            <a:r>
              <a:rPr lang="es-ES" dirty="0"/>
              <a:t>y les exige calidad en la prestación.</a:t>
            </a:r>
          </a:p>
          <a:p>
            <a:endParaRPr lang="es-ES" sz="1600" dirty="0"/>
          </a:p>
          <a:p>
            <a:r>
              <a:rPr lang="es-ES" sz="16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79E891-A0FC-DA87-CE82-C9E5004394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04" b="14952"/>
          <a:stretch/>
        </p:blipFill>
        <p:spPr>
          <a:xfrm>
            <a:off x="621534" y="2087522"/>
            <a:ext cx="5406406" cy="39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D3A070E2-FA20-EBA0-41EE-388E8806C085}"/>
              </a:ext>
            </a:extLst>
          </p:cNvPr>
          <p:cNvSpPr/>
          <p:nvPr/>
        </p:nvSpPr>
        <p:spPr>
          <a:xfrm>
            <a:off x="1264024" y="2207667"/>
            <a:ext cx="3880855" cy="10703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3CBE9EB2-2379-B98F-17DA-7C3A6C5CC6A2}"/>
              </a:ext>
            </a:extLst>
          </p:cNvPr>
          <p:cNvSpPr/>
          <p:nvPr/>
        </p:nvSpPr>
        <p:spPr>
          <a:xfrm>
            <a:off x="405800" y="1407784"/>
            <a:ext cx="6265898" cy="7729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4B37F29-E2E7-8501-5E1B-DA08EBA53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122" y="0"/>
            <a:ext cx="51435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19902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Elipse 4">
            <a:extLst>
              <a:ext uri="{FF2B5EF4-FFF2-40B4-BE49-F238E27FC236}">
                <a16:creationId xmlns:a16="http://schemas.microsoft.com/office/drawing/2014/main" id="{B9BBB8B3-39B4-96C6-B750-5EE60114B95B}"/>
              </a:ext>
            </a:extLst>
          </p:cNvPr>
          <p:cNvSpPr txBox="1"/>
          <p:nvPr/>
        </p:nvSpPr>
        <p:spPr>
          <a:xfrm>
            <a:off x="1442793" y="2086136"/>
            <a:ext cx="3603571" cy="7886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s-ES" sz="1600" kern="1200" dirty="0"/>
              <a:t>Conocer el número de operadores SAP</a:t>
            </a:r>
            <a:r>
              <a:rPr lang="es-ES" sz="1400" kern="1200" dirty="0"/>
              <a:t> </a:t>
            </a:r>
            <a:endParaRPr lang="es-PE" sz="1400" kern="1200" dirty="0"/>
          </a:p>
        </p:txBody>
      </p:sp>
      <p:sp>
        <p:nvSpPr>
          <p:cNvPr id="27" name="Elipse 6">
            <a:extLst>
              <a:ext uri="{FF2B5EF4-FFF2-40B4-BE49-F238E27FC236}">
                <a16:creationId xmlns:a16="http://schemas.microsoft.com/office/drawing/2014/main" id="{C40CFB9F-85AF-9D54-70E1-E896E51A965C}"/>
              </a:ext>
            </a:extLst>
          </p:cNvPr>
          <p:cNvSpPr txBox="1"/>
          <p:nvPr/>
        </p:nvSpPr>
        <p:spPr>
          <a:xfrm>
            <a:off x="885644" y="2758783"/>
            <a:ext cx="4081729" cy="636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s-ES" sz="1600" kern="1200" dirty="0"/>
              <a:t>Hay continuidad de operadores </a:t>
            </a:r>
            <a:endParaRPr lang="es-PE" sz="1600" kern="1200" dirty="0"/>
          </a:p>
        </p:txBody>
      </p:sp>
      <p:sp>
        <p:nvSpPr>
          <p:cNvPr id="25" name="Elipse 8">
            <a:extLst>
              <a:ext uri="{FF2B5EF4-FFF2-40B4-BE49-F238E27FC236}">
                <a16:creationId xmlns:a16="http://schemas.microsoft.com/office/drawing/2014/main" id="{065DC13A-480F-D824-42FA-D354B7A01D10}"/>
              </a:ext>
            </a:extLst>
          </p:cNvPr>
          <p:cNvSpPr txBox="1"/>
          <p:nvPr/>
        </p:nvSpPr>
        <p:spPr>
          <a:xfrm>
            <a:off x="1440215" y="2449888"/>
            <a:ext cx="3527158" cy="67095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s-ES" sz="1600" kern="1200" dirty="0"/>
              <a:t>Conocer la experiencia  del operador?</a:t>
            </a:r>
            <a:endParaRPr lang="es-PE" sz="1600" kern="12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44D7834-5054-B128-147D-78ADE5626703}"/>
              </a:ext>
            </a:extLst>
          </p:cNvPr>
          <p:cNvSpPr txBox="1"/>
          <p:nvPr/>
        </p:nvSpPr>
        <p:spPr>
          <a:xfrm>
            <a:off x="608788" y="1591768"/>
            <a:ext cx="6066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Debilidad en focalización de actores en nivel comunal</a:t>
            </a:r>
          </a:p>
        </p:txBody>
      </p:sp>
      <p:sp>
        <p:nvSpPr>
          <p:cNvPr id="40" name="Elipse 4">
            <a:extLst>
              <a:ext uri="{FF2B5EF4-FFF2-40B4-BE49-F238E27FC236}">
                <a16:creationId xmlns:a16="http://schemas.microsoft.com/office/drawing/2014/main" id="{5DE2CBD1-792A-D6FD-CCEE-6343170D60FA}"/>
              </a:ext>
            </a:extLst>
          </p:cNvPr>
          <p:cNvSpPr txBox="1"/>
          <p:nvPr/>
        </p:nvSpPr>
        <p:spPr>
          <a:xfrm>
            <a:off x="682780" y="3652891"/>
            <a:ext cx="3246365" cy="16269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/>
              <a:t>Base de datos de Operadores SAP – Trazabilidad DNI</a:t>
            </a:r>
            <a:endParaRPr lang="es-PE" sz="1600" kern="1200" dirty="0"/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8CDB2C35-3D33-8B90-EC3C-5D3E851CAEAB}"/>
              </a:ext>
            </a:extLst>
          </p:cNvPr>
          <p:cNvSpPr/>
          <p:nvPr/>
        </p:nvSpPr>
        <p:spPr>
          <a:xfrm>
            <a:off x="409518" y="3323120"/>
            <a:ext cx="6265898" cy="7729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89FE0C2-6EF0-39C3-BA5F-3AB962F486DE}"/>
              </a:ext>
            </a:extLst>
          </p:cNvPr>
          <p:cNvSpPr txBox="1"/>
          <p:nvPr/>
        </p:nvSpPr>
        <p:spPr>
          <a:xfrm>
            <a:off x="728745" y="3377748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Estándar de competencias como  herramienta para mejor focalización e implementación del  PPI 0083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3F12B63-0D5C-284D-3197-F243F179AFCA}"/>
              </a:ext>
            </a:extLst>
          </p:cNvPr>
          <p:cNvSpPr txBox="1"/>
          <p:nvPr/>
        </p:nvSpPr>
        <p:spPr>
          <a:xfrm>
            <a:off x="294241" y="198166"/>
            <a:ext cx="6899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500" b="1" dirty="0">
                <a:solidFill>
                  <a:srgbClr val="C8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Retos para la formalización de los operadores rurales </a:t>
            </a:r>
            <a:endParaRPr lang="es-MX" sz="3500" b="1" dirty="0">
              <a:solidFill>
                <a:srgbClr val="C867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2CAFF010-6CB3-4CC2-624B-2E5B63B0261A}"/>
              </a:ext>
            </a:extLst>
          </p:cNvPr>
          <p:cNvSpPr/>
          <p:nvPr/>
        </p:nvSpPr>
        <p:spPr>
          <a:xfrm>
            <a:off x="405800" y="4756122"/>
            <a:ext cx="6265898" cy="7729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AA0CE41-CFEA-8BFF-BF7C-37CA56C93CC4}"/>
              </a:ext>
            </a:extLst>
          </p:cNvPr>
          <p:cNvSpPr txBox="1"/>
          <p:nvPr/>
        </p:nvSpPr>
        <p:spPr>
          <a:xfrm>
            <a:off x="458610" y="5567808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Diseño de la estrategia de subsidios  - identificar  Brechas de capacitación según perfil  - Determinar actividades según perfil 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B485A80-AE0D-E057-8447-97BAC76F570B}"/>
              </a:ext>
            </a:extLst>
          </p:cNvPr>
          <p:cNvSpPr txBox="1"/>
          <p:nvPr/>
        </p:nvSpPr>
        <p:spPr>
          <a:xfrm>
            <a:off x="4170115" y="4132650"/>
            <a:ext cx="229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Necesidades para Implementación PPI 0083 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6309A38-5AB9-557D-14C3-926D457DDC3C}"/>
              </a:ext>
            </a:extLst>
          </p:cNvPr>
          <p:cNvSpPr txBox="1"/>
          <p:nvPr/>
        </p:nvSpPr>
        <p:spPr>
          <a:xfrm>
            <a:off x="682165" y="4819450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Pendientes para implementar las actividades del Programa Presupuestal Institucional 0083</a:t>
            </a:r>
          </a:p>
        </p:txBody>
      </p:sp>
    </p:spTree>
    <p:extLst>
      <p:ext uri="{BB962C8B-B14F-4D97-AF65-F5344CB8AC3E}">
        <p14:creationId xmlns:p14="http://schemas.microsoft.com/office/powerpoint/2010/main" val="315351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8C06C032-CC57-1046-0685-E1577CBB1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4" t="8039" r="28890"/>
          <a:stretch/>
        </p:blipFill>
        <p:spPr>
          <a:xfrm>
            <a:off x="8388919" y="298121"/>
            <a:ext cx="3778624" cy="6306671"/>
          </a:xfrm>
          <a:prstGeom prst="rect">
            <a:avLst/>
          </a:prstGeom>
        </p:spPr>
      </p:pic>
      <p:sp>
        <p:nvSpPr>
          <p:cNvPr id="13" name="Rectángulo: esquinas diagonales redondeadas 12">
            <a:extLst>
              <a:ext uri="{FF2B5EF4-FFF2-40B4-BE49-F238E27FC236}">
                <a16:creationId xmlns:a16="http://schemas.microsoft.com/office/drawing/2014/main" id="{C0877702-D6DF-01B8-470C-F7663DB58E8E}"/>
              </a:ext>
            </a:extLst>
          </p:cNvPr>
          <p:cNvSpPr/>
          <p:nvPr/>
        </p:nvSpPr>
        <p:spPr>
          <a:xfrm>
            <a:off x="5286201" y="1470127"/>
            <a:ext cx="3095433" cy="591919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19902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95" y="35020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FB5C02-BEC2-FEAB-FF5A-EDFC6E2FE731}"/>
              </a:ext>
            </a:extLst>
          </p:cNvPr>
          <p:cNvSpPr txBox="1"/>
          <p:nvPr/>
        </p:nvSpPr>
        <p:spPr>
          <a:xfrm>
            <a:off x="5536241" y="1524034"/>
            <a:ext cx="2677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solidFill>
                  <a:schemeClr val="bg1"/>
                </a:solidFill>
              </a:rPr>
              <a:t>Labor del Operador</a:t>
            </a:r>
          </a:p>
        </p:txBody>
      </p:sp>
      <p:sp>
        <p:nvSpPr>
          <p:cNvPr id="15" name="Rectángulo: esquinas diagonales redondeadas 14">
            <a:extLst>
              <a:ext uri="{FF2B5EF4-FFF2-40B4-BE49-F238E27FC236}">
                <a16:creationId xmlns:a16="http://schemas.microsoft.com/office/drawing/2014/main" id="{5FA7FF26-36C2-C2DA-5B26-0CF9E8D913A9}"/>
              </a:ext>
            </a:extLst>
          </p:cNvPr>
          <p:cNvSpPr/>
          <p:nvPr/>
        </p:nvSpPr>
        <p:spPr>
          <a:xfrm>
            <a:off x="1394082" y="1470127"/>
            <a:ext cx="2111188" cy="593222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94A7A8-4DF0-3554-FB30-7BBE607D34AE}"/>
              </a:ext>
            </a:extLst>
          </p:cNvPr>
          <p:cNvSpPr txBox="1"/>
          <p:nvPr/>
        </p:nvSpPr>
        <p:spPr>
          <a:xfrm>
            <a:off x="1676370" y="1513293"/>
            <a:ext cx="16539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500" b="1" dirty="0">
                <a:solidFill>
                  <a:schemeClr val="bg1"/>
                </a:solidFill>
              </a:rPr>
              <a:t>Actividad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ED7909D0-89DD-1B61-1D6F-974C868D5D9B}"/>
              </a:ext>
            </a:extLst>
          </p:cNvPr>
          <p:cNvSpPr/>
          <p:nvPr/>
        </p:nvSpPr>
        <p:spPr>
          <a:xfrm>
            <a:off x="208759" y="2158741"/>
            <a:ext cx="4645634" cy="775600"/>
          </a:xfrm>
          <a:prstGeom prst="homePlate">
            <a:avLst/>
          </a:prstGeom>
          <a:solidFill>
            <a:srgbClr val="CE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49B1D0-E1BA-14C1-6E54-3016C6FC426A}"/>
              </a:ext>
            </a:extLst>
          </p:cNvPr>
          <p:cNvSpPr txBox="1"/>
          <p:nvPr/>
        </p:nvSpPr>
        <p:spPr>
          <a:xfrm>
            <a:off x="422190" y="2313116"/>
            <a:ext cx="421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Potabilización y otras formas de desinfección y tratamiento</a:t>
            </a:r>
          </a:p>
        </p:txBody>
      </p:sp>
      <p:sp>
        <p:nvSpPr>
          <p:cNvPr id="23" name="Flecha: cheurón 22">
            <a:extLst>
              <a:ext uri="{FF2B5EF4-FFF2-40B4-BE49-F238E27FC236}">
                <a16:creationId xmlns:a16="http://schemas.microsoft.com/office/drawing/2014/main" id="{93EA04DF-F937-8B82-40EB-4A784E2713C4}"/>
              </a:ext>
            </a:extLst>
          </p:cNvPr>
          <p:cNvSpPr/>
          <p:nvPr/>
        </p:nvSpPr>
        <p:spPr>
          <a:xfrm>
            <a:off x="4625794" y="2158741"/>
            <a:ext cx="4370288" cy="73866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A175794-E1D9-7EBB-8EDB-374BF74613D2}"/>
              </a:ext>
            </a:extLst>
          </p:cNvPr>
          <p:cNvSpPr txBox="1"/>
          <p:nvPr/>
        </p:nvSpPr>
        <p:spPr>
          <a:xfrm>
            <a:off x="4944605" y="2173001"/>
            <a:ext cx="3778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Operador requiere el insumo  y reactivos DPD  y realiza la preparación de solución madre  (desinfección)</a:t>
            </a:r>
          </a:p>
        </p:txBody>
      </p:sp>
      <p:sp>
        <p:nvSpPr>
          <p:cNvPr id="31" name="Flecha: pentágono 30">
            <a:extLst>
              <a:ext uri="{FF2B5EF4-FFF2-40B4-BE49-F238E27FC236}">
                <a16:creationId xmlns:a16="http://schemas.microsoft.com/office/drawing/2014/main" id="{3D75669F-BA20-C490-9BE4-52DB729BC03C}"/>
              </a:ext>
            </a:extLst>
          </p:cNvPr>
          <p:cNvSpPr/>
          <p:nvPr/>
        </p:nvSpPr>
        <p:spPr>
          <a:xfrm>
            <a:off x="208759" y="2974600"/>
            <a:ext cx="4645634" cy="706716"/>
          </a:xfrm>
          <a:prstGeom prst="homePlate">
            <a:avLst/>
          </a:prstGeom>
          <a:solidFill>
            <a:srgbClr val="CE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DD82D06-5C88-1974-3175-C310D46C0D60}"/>
              </a:ext>
            </a:extLst>
          </p:cNvPr>
          <p:cNvSpPr txBox="1"/>
          <p:nvPr/>
        </p:nvSpPr>
        <p:spPr>
          <a:xfrm>
            <a:off x="376454" y="3035570"/>
            <a:ext cx="421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Operación y mantenimiento de los sistemas de agua potable</a:t>
            </a:r>
          </a:p>
        </p:txBody>
      </p:sp>
      <p:sp>
        <p:nvSpPr>
          <p:cNvPr id="33" name="Flecha: cheurón 32">
            <a:extLst>
              <a:ext uri="{FF2B5EF4-FFF2-40B4-BE49-F238E27FC236}">
                <a16:creationId xmlns:a16="http://schemas.microsoft.com/office/drawing/2014/main" id="{F5C5A6C2-5619-728F-C105-CC4CD6A3917B}"/>
              </a:ext>
            </a:extLst>
          </p:cNvPr>
          <p:cNvSpPr/>
          <p:nvPr/>
        </p:nvSpPr>
        <p:spPr>
          <a:xfrm>
            <a:off x="4625794" y="2957162"/>
            <a:ext cx="4370288" cy="73866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EED9F7B-04BE-B532-E6FC-AB12093E034E}"/>
              </a:ext>
            </a:extLst>
          </p:cNvPr>
          <p:cNvSpPr txBox="1"/>
          <p:nvPr/>
        </p:nvSpPr>
        <p:spPr>
          <a:xfrm>
            <a:off x="4944604" y="2971521"/>
            <a:ext cx="3778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Focalización del Operador para contraprestación (subsidio) para operación y  </a:t>
            </a:r>
            <a:r>
              <a:rPr lang="es-ES" sz="1400" dirty="0" err="1"/>
              <a:t>Mtto</a:t>
            </a:r>
            <a:r>
              <a:rPr lang="es-ES" sz="1400" dirty="0"/>
              <a:t> del servicio de agua </a:t>
            </a:r>
          </a:p>
        </p:txBody>
      </p:sp>
      <p:sp>
        <p:nvSpPr>
          <p:cNvPr id="36" name="Flecha: pentágono 35">
            <a:extLst>
              <a:ext uri="{FF2B5EF4-FFF2-40B4-BE49-F238E27FC236}">
                <a16:creationId xmlns:a16="http://schemas.microsoft.com/office/drawing/2014/main" id="{0FAE18A0-1917-B0E4-465E-DDE06C728B9D}"/>
              </a:ext>
            </a:extLst>
          </p:cNvPr>
          <p:cNvSpPr/>
          <p:nvPr/>
        </p:nvSpPr>
        <p:spPr>
          <a:xfrm>
            <a:off x="208759" y="3755583"/>
            <a:ext cx="4645634" cy="746473"/>
          </a:xfrm>
          <a:prstGeom prst="homePlate">
            <a:avLst/>
          </a:prstGeom>
          <a:solidFill>
            <a:srgbClr val="CE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D8B530A-0B0E-9AC7-3C2D-1C5D4DFC7574}"/>
              </a:ext>
            </a:extLst>
          </p:cNvPr>
          <p:cNvSpPr txBox="1"/>
          <p:nvPr/>
        </p:nvSpPr>
        <p:spPr>
          <a:xfrm>
            <a:off x="376454" y="3872141"/>
            <a:ext cx="421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Operación y mantenimiento de los sistemas de disposición de excretas</a:t>
            </a:r>
          </a:p>
        </p:txBody>
      </p:sp>
      <p:sp>
        <p:nvSpPr>
          <p:cNvPr id="38" name="Flecha: cheurón 37">
            <a:extLst>
              <a:ext uri="{FF2B5EF4-FFF2-40B4-BE49-F238E27FC236}">
                <a16:creationId xmlns:a16="http://schemas.microsoft.com/office/drawing/2014/main" id="{FA32EBAB-48F9-72B6-5318-5979883DD4CB}"/>
              </a:ext>
            </a:extLst>
          </p:cNvPr>
          <p:cNvSpPr/>
          <p:nvPr/>
        </p:nvSpPr>
        <p:spPr>
          <a:xfrm>
            <a:off x="4625794" y="3756796"/>
            <a:ext cx="4370288" cy="73866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79F9C15-71E9-6149-B886-2D3DBFED1F5A}"/>
              </a:ext>
            </a:extLst>
          </p:cNvPr>
          <p:cNvSpPr txBox="1"/>
          <p:nvPr/>
        </p:nvSpPr>
        <p:spPr>
          <a:xfrm>
            <a:off x="4944603" y="3784527"/>
            <a:ext cx="3778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Focalización del Operador para contraprestación (subsidio) para  Operación y </a:t>
            </a:r>
            <a:r>
              <a:rPr lang="es-ES" sz="1400" dirty="0" err="1"/>
              <a:t>Mtto</a:t>
            </a:r>
            <a:r>
              <a:rPr lang="es-ES" sz="1400" dirty="0"/>
              <a:t> del servicio de DSE </a:t>
            </a:r>
          </a:p>
        </p:txBody>
      </p:sp>
      <p:sp>
        <p:nvSpPr>
          <p:cNvPr id="40" name="Flecha: pentágono 39">
            <a:extLst>
              <a:ext uri="{FF2B5EF4-FFF2-40B4-BE49-F238E27FC236}">
                <a16:creationId xmlns:a16="http://schemas.microsoft.com/office/drawing/2014/main" id="{1DCD839B-D5C7-1BB0-1ACC-9767414C3904}"/>
              </a:ext>
            </a:extLst>
          </p:cNvPr>
          <p:cNvSpPr/>
          <p:nvPr/>
        </p:nvSpPr>
        <p:spPr>
          <a:xfrm>
            <a:off x="208759" y="4550922"/>
            <a:ext cx="4645634" cy="775600"/>
          </a:xfrm>
          <a:prstGeom prst="homePlate">
            <a:avLst/>
          </a:prstGeom>
          <a:solidFill>
            <a:srgbClr val="CE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5E7346-8FB9-B312-D6D9-032290F5A5E5}"/>
              </a:ext>
            </a:extLst>
          </p:cNvPr>
          <p:cNvSpPr txBox="1"/>
          <p:nvPr/>
        </p:nvSpPr>
        <p:spPr>
          <a:xfrm>
            <a:off x="376454" y="4611893"/>
            <a:ext cx="421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Fortalecimiento de capacidades a Prestadores, GL-ATM y GR-DRVCS</a:t>
            </a:r>
          </a:p>
        </p:txBody>
      </p:sp>
      <p:sp>
        <p:nvSpPr>
          <p:cNvPr id="42" name="Flecha: cheurón 41">
            <a:extLst>
              <a:ext uri="{FF2B5EF4-FFF2-40B4-BE49-F238E27FC236}">
                <a16:creationId xmlns:a16="http://schemas.microsoft.com/office/drawing/2014/main" id="{9A6F808D-08E6-1659-A64D-5D53FC4397DF}"/>
              </a:ext>
            </a:extLst>
          </p:cNvPr>
          <p:cNvSpPr/>
          <p:nvPr/>
        </p:nvSpPr>
        <p:spPr>
          <a:xfrm>
            <a:off x="4625794" y="4562769"/>
            <a:ext cx="4370288" cy="73866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531C364-74B5-78F2-7A45-E4E39F111739}"/>
              </a:ext>
            </a:extLst>
          </p:cNvPr>
          <p:cNvSpPr txBox="1"/>
          <p:nvPr/>
        </p:nvSpPr>
        <p:spPr>
          <a:xfrm>
            <a:off x="4939558" y="4575845"/>
            <a:ext cx="3778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Focalización de operadores para identificar brechas de capacitación y cobertura de personal capacitado</a:t>
            </a:r>
          </a:p>
        </p:txBody>
      </p:sp>
      <p:sp>
        <p:nvSpPr>
          <p:cNvPr id="44" name="Flecha: pentágono 43">
            <a:extLst>
              <a:ext uri="{FF2B5EF4-FFF2-40B4-BE49-F238E27FC236}">
                <a16:creationId xmlns:a16="http://schemas.microsoft.com/office/drawing/2014/main" id="{A7183E1E-DBEC-9BD9-2781-F819991939DF}"/>
              </a:ext>
            </a:extLst>
          </p:cNvPr>
          <p:cNvSpPr/>
          <p:nvPr/>
        </p:nvSpPr>
        <p:spPr>
          <a:xfrm>
            <a:off x="208759" y="5350299"/>
            <a:ext cx="4645634" cy="738664"/>
          </a:xfrm>
          <a:prstGeom prst="homePlate">
            <a:avLst/>
          </a:prstGeom>
          <a:solidFill>
            <a:srgbClr val="CE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154ECAA-9933-2AF6-D9C4-FD72D48DA267}"/>
              </a:ext>
            </a:extLst>
          </p:cNvPr>
          <p:cNvSpPr txBox="1"/>
          <p:nvPr/>
        </p:nvSpPr>
        <p:spPr>
          <a:xfrm>
            <a:off x="393978" y="5527717"/>
            <a:ext cx="421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Educación sanitaria para hogares rurales</a:t>
            </a:r>
          </a:p>
        </p:txBody>
      </p:sp>
      <p:sp>
        <p:nvSpPr>
          <p:cNvPr id="46" name="Flecha: cheurón 45">
            <a:extLst>
              <a:ext uri="{FF2B5EF4-FFF2-40B4-BE49-F238E27FC236}">
                <a16:creationId xmlns:a16="http://schemas.microsoft.com/office/drawing/2014/main" id="{9C88E429-6E9E-41D6-62DB-248C8631B815}"/>
              </a:ext>
            </a:extLst>
          </p:cNvPr>
          <p:cNvSpPr/>
          <p:nvPr/>
        </p:nvSpPr>
        <p:spPr>
          <a:xfrm>
            <a:off x="4625794" y="5362146"/>
            <a:ext cx="4370288" cy="73866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ED08EFA-68C8-C049-C03D-2430426A3F57}"/>
              </a:ext>
            </a:extLst>
          </p:cNvPr>
          <p:cNvSpPr txBox="1"/>
          <p:nvPr/>
        </p:nvSpPr>
        <p:spPr>
          <a:xfrm>
            <a:off x="4939558" y="5456880"/>
            <a:ext cx="377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Capacitación al operador respecto a uso Kit de contaminación fecal.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14" y="5809620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B915959C-1FB1-8977-FE53-4A8AAAEFB518}"/>
              </a:ext>
            </a:extLst>
          </p:cNvPr>
          <p:cNvSpPr txBox="1"/>
          <p:nvPr/>
        </p:nvSpPr>
        <p:spPr>
          <a:xfrm>
            <a:off x="-1" y="632066"/>
            <a:ext cx="8474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Hogares rurales concentrados con servicios de agua potable y DSE de calidad y sostenibles</a:t>
            </a:r>
          </a:p>
        </p:txBody>
      </p:sp>
    </p:spTree>
    <p:extLst>
      <p:ext uri="{BB962C8B-B14F-4D97-AF65-F5344CB8AC3E}">
        <p14:creationId xmlns:p14="http://schemas.microsoft.com/office/powerpoint/2010/main" val="404047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9A32B88C-958B-B356-83F3-E5C8E5217827}"/>
              </a:ext>
            </a:extLst>
          </p:cNvPr>
          <p:cNvSpPr/>
          <p:nvPr/>
        </p:nvSpPr>
        <p:spPr>
          <a:xfrm>
            <a:off x="309283" y="4125536"/>
            <a:ext cx="5949178" cy="22618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0776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43849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5CF9E56-4E23-D3C5-F132-D42F85DE1BBA}"/>
              </a:ext>
            </a:extLst>
          </p:cNvPr>
          <p:cNvSpPr txBox="1"/>
          <p:nvPr/>
        </p:nvSpPr>
        <p:spPr>
          <a:xfrm>
            <a:off x="624718" y="619792"/>
            <a:ext cx="631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DATASS – Información del Prestador  y Operador SAP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337E0FC-4EC4-7CB5-DCF6-7F2EB5BA90C0}"/>
              </a:ext>
            </a:extLst>
          </p:cNvPr>
          <p:cNvSpPr txBox="1">
            <a:spLocks/>
          </p:cNvSpPr>
          <p:nvPr/>
        </p:nvSpPr>
        <p:spPr>
          <a:xfrm>
            <a:off x="1526107" y="1846691"/>
            <a:ext cx="4995716" cy="1011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27,348 prestadores </a:t>
            </a: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administran, operan y dan mantenimiento </a:t>
            </a:r>
            <a:r>
              <a:rPr lang="es-PE" sz="15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los servicios de agua en </a:t>
            </a:r>
            <a:r>
              <a:rPr lang="es-PE" sz="15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zonas </a:t>
            </a: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rurales.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92%  </a:t>
            </a: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son organizaciones comunales.</a:t>
            </a:r>
            <a:endParaRPr kumimoji="0" lang="es-PE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4DC6E5E-A52A-8CDF-7BC2-C6521E40D0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92" t="12941" r="13137"/>
          <a:stretch/>
        </p:blipFill>
        <p:spPr>
          <a:xfrm>
            <a:off x="587614" y="1955653"/>
            <a:ext cx="858464" cy="9773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BC2AD08-B3E1-5390-CA72-B672683364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91" t="-2942" r="9799" b="17825"/>
          <a:stretch/>
        </p:blipFill>
        <p:spPr>
          <a:xfrm>
            <a:off x="7437747" y="892134"/>
            <a:ext cx="4050637" cy="31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082E65E7-8B50-09A4-A612-112DB048FB90}"/>
              </a:ext>
            </a:extLst>
          </p:cNvPr>
          <p:cNvSpPr txBox="1">
            <a:spLocks/>
          </p:cNvSpPr>
          <p:nvPr/>
        </p:nvSpPr>
        <p:spPr>
          <a:xfrm>
            <a:off x="437339" y="2888692"/>
            <a:ext cx="5821121" cy="4025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Grado de Instrucción de Operadores y Presidentes de JASS</a:t>
            </a:r>
            <a:endParaRPr kumimoji="0" lang="es-PE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6325235-3770-F891-3FCB-E061716F73F9}"/>
              </a:ext>
            </a:extLst>
          </p:cNvPr>
          <p:cNvSpPr/>
          <p:nvPr/>
        </p:nvSpPr>
        <p:spPr>
          <a:xfrm>
            <a:off x="2128425" y="3291238"/>
            <a:ext cx="30394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5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Más del </a:t>
            </a:r>
            <a:r>
              <a:rPr lang="es-PE" sz="1500" b="1" dirty="0">
                <a:solidFill>
                  <a:schemeClr val="accent2">
                    <a:lumMod val="75000"/>
                  </a:schemeClr>
                </a:solidFill>
              </a:rPr>
              <a:t>50%</a:t>
            </a:r>
            <a:r>
              <a:rPr lang="es-PE" sz="15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los presidentes y operadores cuentan con apenas primaria completa.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437B040-C413-D8A9-5C5D-A4266EC7D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679" y="3288728"/>
            <a:ext cx="734946" cy="734946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1753BDC-E69C-2671-95B8-D54B3D6B04BA}"/>
              </a:ext>
            </a:extLst>
          </p:cNvPr>
          <p:cNvSpPr/>
          <p:nvPr/>
        </p:nvSpPr>
        <p:spPr>
          <a:xfrm>
            <a:off x="1446078" y="4315129"/>
            <a:ext cx="3375211" cy="6604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schemeClr val="tx1"/>
                </a:solidFill>
              </a:rPr>
              <a:t>FORTALECIMIENTO DE CAPACIDADES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CC2056D-455B-10F4-4637-985F231151F3}"/>
              </a:ext>
            </a:extLst>
          </p:cNvPr>
          <p:cNvSpPr/>
          <p:nvPr/>
        </p:nvSpPr>
        <p:spPr>
          <a:xfrm>
            <a:off x="624718" y="5170614"/>
            <a:ext cx="2073716" cy="97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12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asegurar </a:t>
            </a:r>
            <a:r>
              <a:rPr lang="es-PE" sz="1200" b="1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sostenibilidad</a:t>
            </a:r>
            <a:r>
              <a:rPr lang="es-PE" sz="12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sz="12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s-PE" sz="12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mantenimiento (solo el </a:t>
            </a:r>
            <a:r>
              <a:rPr lang="es-PE" b="1" dirty="0">
                <a:solidFill>
                  <a:schemeClr val="accent2">
                    <a:lumMod val="75000"/>
                  </a:schemeClr>
                </a:solidFill>
              </a:rPr>
              <a:t>52.7% </a:t>
            </a:r>
            <a:r>
              <a:rPr lang="es-PE" sz="12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Prestadores reciben capacitación).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89F55E9-574B-460E-5511-0AFBB5BB29E2}"/>
              </a:ext>
            </a:extLst>
          </p:cNvPr>
          <p:cNvSpPr/>
          <p:nvPr/>
        </p:nvSpPr>
        <p:spPr>
          <a:xfrm>
            <a:off x="3781762" y="5184019"/>
            <a:ext cx="2447847" cy="97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2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asegurar </a:t>
            </a:r>
            <a:r>
              <a:rPr lang="es-PE" sz="1200" b="1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continuidad de servicio </a:t>
            </a:r>
            <a:r>
              <a:rPr lang="es-PE" sz="12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gasfitería (solo el </a:t>
            </a:r>
            <a:r>
              <a:rPr lang="es-PE" b="1" dirty="0">
                <a:solidFill>
                  <a:schemeClr val="accent2">
                    <a:lumMod val="75000"/>
                  </a:schemeClr>
                </a:solidFill>
              </a:rPr>
              <a:t>23.5% </a:t>
            </a:r>
            <a:r>
              <a:rPr lang="es-PE" sz="1200" dirty="0">
                <a:solidFill>
                  <a:srgbClr val="4757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Prestadores reciben capacitación).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F03D0FB7-AAF7-2C6A-7E85-88D980658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856" y="5253397"/>
            <a:ext cx="807264" cy="807264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98D9241-CCD9-A366-8C61-F284B1AF9758}"/>
              </a:ext>
            </a:extLst>
          </p:cNvPr>
          <p:cNvSpPr/>
          <p:nvPr/>
        </p:nvSpPr>
        <p:spPr>
          <a:xfrm>
            <a:off x="7426340" y="4125536"/>
            <a:ext cx="4140942" cy="17259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AADAFF-165C-BE7D-AD33-C93458083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450" t="42132" r="10053" b="37079"/>
          <a:stretch/>
        </p:blipFill>
        <p:spPr>
          <a:xfrm>
            <a:off x="7637789" y="4259158"/>
            <a:ext cx="3718043" cy="1425699"/>
          </a:xfrm>
          <a:prstGeom prst="rect">
            <a:avLst/>
          </a:prstGeom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30B6B130-FA65-2EB0-4629-3CAC55457980}"/>
              </a:ext>
            </a:extLst>
          </p:cNvPr>
          <p:cNvSpPr/>
          <p:nvPr/>
        </p:nvSpPr>
        <p:spPr>
          <a:xfrm>
            <a:off x="6258460" y="4972008"/>
            <a:ext cx="1054477" cy="432603"/>
          </a:xfrm>
          <a:prstGeom prst="rightArrow">
            <a:avLst/>
          </a:prstGeom>
          <a:solidFill>
            <a:srgbClr val="6BB4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24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2875D45-FD5B-BE24-5E3E-25187BF19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106079"/>
              </a:clrFrom>
              <a:clrTo>
                <a:srgbClr val="1060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0776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27B72-EB57-8B97-C63C-CB968B4FD6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EE9E4"/>
              </a:clrFrom>
              <a:clrTo>
                <a:srgbClr val="CE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43849"/>
            <a:ext cx="12191238" cy="83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5979E9-B65F-F945-F0E5-1B5BC38B3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2" y="5832613"/>
            <a:ext cx="1869513" cy="8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9E4695-114A-E912-B8D2-A9C12AAEAB7A}"/>
              </a:ext>
            </a:extLst>
          </p:cNvPr>
          <p:cNvSpPr txBox="1"/>
          <p:nvPr/>
        </p:nvSpPr>
        <p:spPr>
          <a:xfrm>
            <a:off x="1698436" y="919351"/>
            <a:ext cx="8504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3000" b="1" kern="0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kumimoji="0" lang="es-PE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ompetencias</a:t>
            </a:r>
            <a:r>
              <a:rPr kumimoji="0" lang="es-PE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 certificadas en personal prestadores de servicios de saneamiento en el ámbito rural</a:t>
            </a:r>
            <a:r>
              <a:rPr kumimoji="0" lang="es-PE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0" name="Flecha: cheurón 9">
            <a:extLst>
              <a:ext uri="{FF2B5EF4-FFF2-40B4-BE49-F238E27FC236}">
                <a16:creationId xmlns:a16="http://schemas.microsoft.com/office/drawing/2014/main" id="{E3CDF0B1-366D-8854-51D2-80FE12F7F336}"/>
              </a:ext>
            </a:extLst>
          </p:cNvPr>
          <p:cNvSpPr/>
          <p:nvPr/>
        </p:nvSpPr>
        <p:spPr>
          <a:xfrm>
            <a:off x="781268" y="3094432"/>
            <a:ext cx="2783541" cy="1226668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solidFill>
                  <a:schemeClr val="tx1"/>
                </a:solidFill>
              </a:rPr>
              <a:t>Validación del estándar de competencias (perfil ocupacional) </a:t>
            </a:r>
          </a:p>
        </p:txBody>
      </p:sp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45414C57-A7F2-E259-076D-5BCEA4A1F157}"/>
              </a:ext>
            </a:extLst>
          </p:cNvPr>
          <p:cNvSpPr/>
          <p:nvPr/>
        </p:nvSpPr>
        <p:spPr>
          <a:xfrm>
            <a:off x="3166934" y="3068569"/>
            <a:ext cx="2783541" cy="1252531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F9CDC4-C76B-074F-AA37-514B4A98CED9}"/>
              </a:ext>
            </a:extLst>
          </p:cNvPr>
          <p:cNvSpPr txBox="1"/>
          <p:nvPr/>
        </p:nvSpPr>
        <p:spPr>
          <a:xfrm>
            <a:off x="3690373" y="3100468"/>
            <a:ext cx="1806388" cy="124649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/>
              <a:t>Gestionar aprobación del Estándar de competencias (perfil ocupacional)</a:t>
            </a:r>
          </a:p>
        </p:txBody>
      </p:sp>
      <p:sp>
        <p:nvSpPr>
          <p:cNvPr id="17" name="Flecha: cheurón 16">
            <a:extLst>
              <a:ext uri="{FF2B5EF4-FFF2-40B4-BE49-F238E27FC236}">
                <a16:creationId xmlns:a16="http://schemas.microsoft.com/office/drawing/2014/main" id="{B62F2FD9-8C0C-933E-3292-0F5348B6D50A}"/>
              </a:ext>
            </a:extLst>
          </p:cNvPr>
          <p:cNvSpPr/>
          <p:nvPr/>
        </p:nvSpPr>
        <p:spPr>
          <a:xfrm>
            <a:off x="5588756" y="3070818"/>
            <a:ext cx="2993156" cy="1252531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4BB64CA-1D56-E17A-9E52-7013D829ED3A}"/>
              </a:ext>
            </a:extLst>
          </p:cNvPr>
          <p:cNvSpPr txBox="1"/>
          <p:nvPr/>
        </p:nvSpPr>
        <p:spPr>
          <a:xfrm>
            <a:off x="6018650" y="3035363"/>
            <a:ext cx="2003614" cy="1323439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Identificar y aprobar los centros de Certificación de Competencias Laborales</a:t>
            </a:r>
          </a:p>
        </p:txBody>
      </p:sp>
      <p:sp>
        <p:nvSpPr>
          <p:cNvPr id="24" name="Flecha: cheurón 23">
            <a:extLst>
              <a:ext uri="{FF2B5EF4-FFF2-40B4-BE49-F238E27FC236}">
                <a16:creationId xmlns:a16="http://schemas.microsoft.com/office/drawing/2014/main" id="{3D369DBD-75ED-95D3-ED46-C615F7EF7C25}"/>
              </a:ext>
            </a:extLst>
          </p:cNvPr>
          <p:cNvSpPr/>
          <p:nvPr/>
        </p:nvSpPr>
        <p:spPr>
          <a:xfrm>
            <a:off x="8191948" y="3068569"/>
            <a:ext cx="2802254" cy="1252531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2936B10-DA8D-1DA7-069E-BF654D030806}"/>
              </a:ext>
            </a:extLst>
          </p:cNvPr>
          <p:cNvSpPr txBox="1"/>
          <p:nvPr/>
        </p:nvSpPr>
        <p:spPr>
          <a:xfrm>
            <a:off x="8751438" y="3213772"/>
            <a:ext cx="1869513" cy="92333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Capacitación por parte de centros autorizados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1708638-FEF3-6242-4A6C-78970CE70964}"/>
              </a:ext>
            </a:extLst>
          </p:cNvPr>
          <p:cNvSpPr/>
          <p:nvPr/>
        </p:nvSpPr>
        <p:spPr>
          <a:xfrm>
            <a:off x="4025867" y="1966913"/>
            <a:ext cx="1223833" cy="1015663"/>
          </a:xfrm>
          <a:prstGeom prst="ellipse">
            <a:avLst/>
          </a:prstGeom>
          <a:solidFill>
            <a:srgbClr val="6BB4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BBA50CA-9C4F-5E79-E333-1540645C7E7A}"/>
              </a:ext>
            </a:extLst>
          </p:cNvPr>
          <p:cNvSpPr txBox="1"/>
          <p:nvPr/>
        </p:nvSpPr>
        <p:spPr>
          <a:xfrm>
            <a:off x="4272547" y="2300174"/>
            <a:ext cx="78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/>
              <a:t>2022</a:t>
            </a:r>
          </a:p>
        </p:txBody>
      </p:sp>
      <p:sp>
        <p:nvSpPr>
          <p:cNvPr id="30" name="Flecha: cheurón 29">
            <a:extLst>
              <a:ext uri="{FF2B5EF4-FFF2-40B4-BE49-F238E27FC236}">
                <a16:creationId xmlns:a16="http://schemas.microsoft.com/office/drawing/2014/main" id="{1862BDED-7F86-4C67-010C-2F79CA4CC703}"/>
              </a:ext>
            </a:extLst>
          </p:cNvPr>
          <p:cNvSpPr/>
          <p:nvPr/>
        </p:nvSpPr>
        <p:spPr>
          <a:xfrm>
            <a:off x="878181" y="4666302"/>
            <a:ext cx="2783541" cy="1257424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solidFill>
                  <a:schemeClr val="tx1"/>
                </a:solidFill>
              </a:rPr>
              <a:t>Evaluación del operador de saneamiento rural</a:t>
            </a:r>
          </a:p>
        </p:txBody>
      </p:sp>
      <p:sp>
        <p:nvSpPr>
          <p:cNvPr id="32" name="Flecha: cheurón 31">
            <a:extLst>
              <a:ext uri="{FF2B5EF4-FFF2-40B4-BE49-F238E27FC236}">
                <a16:creationId xmlns:a16="http://schemas.microsoft.com/office/drawing/2014/main" id="{844B1A46-C65C-7BC5-D4A8-0EE7B0B1609A}"/>
              </a:ext>
            </a:extLst>
          </p:cNvPr>
          <p:cNvSpPr/>
          <p:nvPr/>
        </p:nvSpPr>
        <p:spPr>
          <a:xfrm>
            <a:off x="3166934" y="4664730"/>
            <a:ext cx="2783541" cy="1271912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27293C9-9C1A-483B-4701-96B38628AA5D}"/>
              </a:ext>
            </a:extLst>
          </p:cNvPr>
          <p:cNvSpPr txBox="1"/>
          <p:nvPr/>
        </p:nvSpPr>
        <p:spPr>
          <a:xfrm>
            <a:off x="3946861" y="4917401"/>
            <a:ext cx="2003614" cy="830997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s-PE" sz="1600" dirty="0"/>
              <a:t>Operador con competencias certificadas 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EDC1AA6E-2C68-A7B1-24C4-FE4A9F2D401D}"/>
              </a:ext>
            </a:extLst>
          </p:cNvPr>
          <p:cNvSpPr/>
          <p:nvPr/>
        </p:nvSpPr>
        <p:spPr>
          <a:xfrm>
            <a:off x="5293800" y="2327550"/>
            <a:ext cx="287511" cy="294388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2668055-0712-531C-3E4A-6F05F04E342A}"/>
              </a:ext>
            </a:extLst>
          </p:cNvPr>
          <p:cNvSpPr/>
          <p:nvPr/>
        </p:nvSpPr>
        <p:spPr>
          <a:xfrm>
            <a:off x="5599113" y="1966913"/>
            <a:ext cx="1223833" cy="1015663"/>
          </a:xfrm>
          <a:prstGeom prst="ellipse">
            <a:avLst/>
          </a:prstGeom>
          <a:solidFill>
            <a:srgbClr val="6BB4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2F40750-9B88-F7F4-B0DC-FB033D6EE27E}"/>
              </a:ext>
            </a:extLst>
          </p:cNvPr>
          <p:cNvSpPr txBox="1"/>
          <p:nvPr/>
        </p:nvSpPr>
        <p:spPr>
          <a:xfrm>
            <a:off x="5880394" y="2276315"/>
            <a:ext cx="77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36174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9F8B66BD-6438-E6D7-7FAE-C1A9DB089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535" y="5731718"/>
            <a:ext cx="12192001" cy="112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8B30B09-6351-CE9D-94A0-F6D47BCDA340}"/>
              </a:ext>
            </a:extLst>
          </p:cNvPr>
          <p:cNvSpPr/>
          <p:nvPr/>
        </p:nvSpPr>
        <p:spPr>
          <a:xfrm>
            <a:off x="5565913" y="2324370"/>
            <a:ext cx="6626087" cy="2108223"/>
          </a:xfrm>
          <a:prstGeom prst="rect">
            <a:avLst/>
          </a:prstGeom>
          <a:solidFill>
            <a:srgbClr val="16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F23B026-5DDB-DC18-EA37-4CBBFDB43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061" y="5341566"/>
            <a:ext cx="2782603" cy="126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CA2535A-C39C-E863-AEF2-B9CA05B33282}"/>
              </a:ext>
            </a:extLst>
          </p:cNvPr>
          <p:cNvSpPr/>
          <p:nvPr/>
        </p:nvSpPr>
        <p:spPr>
          <a:xfrm>
            <a:off x="5016318" y="2447457"/>
            <a:ext cx="847852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1500" b="0" cap="none" spc="0" dirty="0">
                <a:ln w="0"/>
                <a:solidFill>
                  <a:srgbClr val="1A6D8E"/>
                </a:solidFill>
                <a:effectLst>
                  <a:reflection blurRad="6350" stA="53000" endA="300" endPos="35500" dir="5400000" sy="-90000" algn="bl" rotWithShape="0"/>
                </a:effectLst>
              </a:rPr>
              <a:t>GRACIAS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A2A794-0386-5806-32FF-F190522604E3}"/>
              </a:ext>
            </a:extLst>
          </p:cNvPr>
          <p:cNvSpPr txBox="1"/>
          <p:nvPr/>
        </p:nvSpPr>
        <p:spPr>
          <a:xfrm>
            <a:off x="8624675" y="3263053"/>
            <a:ext cx="7249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6600" spc="-150" dirty="0">
                <a:solidFill>
                  <a:schemeClr val="bg1"/>
                </a:solidFill>
              </a:rPr>
              <a:t>GRACIAS!</a:t>
            </a:r>
            <a:endParaRPr lang="es-MX" sz="6600" b="1" spc="-15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F86194-11A7-57ED-EA9A-CA654832C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2"/>
          <a:stretch/>
        </p:blipFill>
        <p:spPr>
          <a:xfrm>
            <a:off x="-11535" y="2324370"/>
            <a:ext cx="6726968" cy="21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117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positivas PowerPoint_LATINOSAN.pptx" id="{ABEDD990-E443-41CA-9B83-56C33665FA86}" vid="{83BE819E-F21A-4AB5-82DA-662B0D89EE6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743</Words>
  <Application>Microsoft Office PowerPoint</Application>
  <PresentationFormat>Panorámica</PresentationFormat>
  <Paragraphs>78</Paragraphs>
  <Slides>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ariel duranboger</dc:creator>
  <cp:lastModifiedBy>lenovo</cp:lastModifiedBy>
  <cp:revision>69</cp:revision>
  <dcterms:created xsi:type="dcterms:W3CDTF">2022-09-06T09:57:48Z</dcterms:created>
  <dcterms:modified xsi:type="dcterms:W3CDTF">2022-10-08T17:08:01Z</dcterms:modified>
</cp:coreProperties>
</file>